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</p:sldMasterIdLst>
  <p:notesMasterIdLst>
    <p:notesMasterId r:id="rId15"/>
  </p:notesMasterIdLst>
  <p:handoutMasterIdLst>
    <p:handoutMasterId r:id="rId16"/>
  </p:handoutMasterIdLst>
  <p:sldIdLst>
    <p:sldId id="256" r:id="rId2"/>
    <p:sldId id="388" r:id="rId3"/>
    <p:sldId id="389" r:id="rId4"/>
    <p:sldId id="408" r:id="rId5"/>
    <p:sldId id="391" r:id="rId6"/>
    <p:sldId id="396" r:id="rId7"/>
    <p:sldId id="401" r:id="rId8"/>
    <p:sldId id="409" r:id="rId9"/>
    <p:sldId id="410" r:id="rId10"/>
    <p:sldId id="411" r:id="rId11"/>
    <p:sldId id="412" r:id="rId12"/>
    <p:sldId id="400" r:id="rId13"/>
    <p:sldId id="405" r:id="rId14"/>
  </p:sldIdLst>
  <p:sldSz cx="9144000" cy="6858000" type="screen4x3"/>
  <p:notesSz cx="6858000" cy="9772650"/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buClr>
        <a:schemeClr val="folHlink"/>
      </a:buClr>
      <a:buSzPct val="75000"/>
      <a:buFont typeface="Monotype Sorts" pitchFamily="2" charset="2"/>
      <a:buChar char="n"/>
      <a:defRPr kumimoji="1"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Papyrus" pitchFamily="66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Clr>
        <a:schemeClr val="folHlink"/>
      </a:buClr>
      <a:buSzPct val="75000"/>
      <a:buFont typeface="Monotype Sorts" pitchFamily="2" charset="2"/>
      <a:buChar char="n"/>
      <a:defRPr kumimoji="1"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Papyrus" pitchFamily="66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Clr>
        <a:schemeClr val="folHlink"/>
      </a:buClr>
      <a:buSzPct val="75000"/>
      <a:buFont typeface="Monotype Sorts" pitchFamily="2" charset="2"/>
      <a:buChar char="n"/>
      <a:defRPr kumimoji="1"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Papyrus" pitchFamily="66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Clr>
        <a:schemeClr val="folHlink"/>
      </a:buClr>
      <a:buSzPct val="75000"/>
      <a:buFont typeface="Monotype Sorts" pitchFamily="2" charset="2"/>
      <a:buChar char="n"/>
      <a:defRPr kumimoji="1"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Papyrus" pitchFamily="66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Clr>
        <a:schemeClr val="folHlink"/>
      </a:buClr>
      <a:buSzPct val="75000"/>
      <a:buFont typeface="Monotype Sorts" pitchFamily="2" charset="2"/>
      <a:buChar char="n"/>
      <a:defRPr kumimoji="1"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Papyrus" pitchFamily="66" charset="0"/>
        <a:ea typeface="+mn-ea"/>
        <a:cs typeface="+mn-cs"/>
      </a:defRPr>
    </a:lvl5pPr>
    <a:lvl6pPr marL="2286000" algn="l" defTabSz="914400" rtl="0" eaLnBrk="1" latinLnBrk="0" hangingPunct="1">
      <a:defRPr kumimoji="1"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Papyrus" pitchFamily="66" charset="0"/>
        <a:ea typeface="+mn-ea"/>
        <a:cs typeface="+mn-cs"/>
      </a:defRPr>
    </a:lvl6pPr>
    <a:lvl7pPr marL="2743200" algn="l" defTabSz="914400" rtl="0" eaLnBrk="1" latinLnBrk="0" hangingPunct="1">
      <a:defRPr kumimoji="1"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Papyrus" pitchFamily="66" charset="0"/>
        <a:ea typeface="+mn-ea"/>
        <a:cs typeface="+mn-cs"/>
      </a:defRPr>
    </a:lvl7pPr>
    <a:lvl8pPr marL="3200400" algn="l" defTabSz="914400" rtl="0" eaLnBrk="1" latinLnBrk="0" hangingPunct="1">
      <a:defRPr kumimoji="1"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Papyrus" pitchFamily="66" charset="0"/>
        <a:ea typeface="+mn-ea"/>
        <a:cs typeface="+mn-cs"/>
      </a:defRPr>
    </a:lvl8pPr>
    <a:lvl9pPr marL="3657600" algn="l" defTabSz="914400" rtl="0" eaLnBrk="1" latinLnBrk="0" hangingPunct="1">
      <a:defRPr kumimoji="1"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Papyru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77777"/>
    <a:srgbClr val="336600"/>
    <a:srgbClr val="FF9900"/>
    <a:srgbClr val="003366"/>
    <a:srgbClr val="FF3300"/>
    <a:srgbClr val="E1DC00"/>
    <a:srgbClr val="99CC00"/>
    <a:srgbClr val="FFFF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7064" autoAdjust="0"/>
    <p:restoredTop sz="94660"/>
  </p:normalViewPr>
  <p:slideViewPr>
    <p:cSldViewPr>
      <p:cViewPr>
        <p:scale>
          <a:sx n="80" d="100"/>
          <a:sy n="80" d="100"/>
        </p:scale>
        <p:origin x="-494" y="1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846" y="-72"/>
      </p:cViewPr>
      <p:guideLst>
        <p:guide orient="horz" pos="3078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6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91638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21" tIns="45711" rIns="91421" bIns="45711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6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291638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21" tIns="45711" rIns="91421" bIns="4571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fld id="{BF9CC2FA-9BEC-410D-80EB-12D8A1D49E9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2666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kumimoji="0"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kumimoji="0"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7425" y="733425"/>
            <a:ext cx="4887913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3438"/>
            <a:ext cx="5029200" cy="439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3700"/>
            <a:ext cx="2971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1" rIns="91421" bIns="45711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kumimoji="0"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283700"/>
            <a:ext cx="2971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1" tIns="45711" rIns="91421" bIns="45711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kumimoji="0"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63AE5034-F16C-4F33-B9D3-EBCC261DF2C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31501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Papyrus" pitchFamily="66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Papyrus" pitchFamily="66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Papyrus" pitchFamily="66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Papyrus" pitchFamily="66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Papyru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Papyru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Papyru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Papyru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Papyrus" pitchFamily="66" charset="0"/>
              </a:defRPr>
            </a:lvl9pPr>
          </a:lstStyle>
          <a:p>
            <a:fld id="{843FAD70-A6E5-4B99-9163-83421662C7D1}" type="slidenum">
              <a:rPr kumimoji="0" lang="fr-FR" sz="1200" smtClean="0">
                <a:latin typeface="Times New Roman" pitchFamily="18" charset="0"/>
              </a:rPr>
              <a:pPr/>
              <a:t>1</a:t>
            </a:fld>
            <a:endParaRPr kumimoji="0" lang="fr-FR" sz="1200" smtClean="0">
              <a:latin typeface="Times New Roman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Papyrus" pitchFamily="66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Papyrus" pitchFamily="66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Papyrus" pitchFamily="66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Papyrus" pitchFamily="66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Papyru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Papyru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Papyru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Papyru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Papyrus" pitchFamily="66" charset="0"/>
              </a:defRPr>
            </a:lvl9pPr>
          </a:lstStyle>
          <a:p>
            <a:fld id="{2C6AD1E6-ABA0-4D88-9627-0A84D04CAA24}" type="slidenum">
              <a:rPr kumimoji="0" lang="fr-FR" sz="1200" smtClean="0">
                <a:latin typeface="Times New Roman" pitchFamily="18" charset="0"/>
              </a:rPr>
              <a:pPr/>
              <a:t>10</a:t>
            </a:fld>
            <a:endParaRPr kumimoji="0" lang="fr-FR" sz="1200" smtClean="0"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Papyrus" pitchFamily="66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Papyrus" pitchFamily="66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Papyrus" pitchFamily="66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Papyrus" pitchFamily="66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Papyru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Papyru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Papyru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Papyru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Papyrus" pitchFamily="66" charset="0"/>
              </a:defRPr>
            </a:lvl9pPr>
          </a:lstStyle>
          <a:p>
            <a:fld id="{2C6AD1E6-ABA0-4D88-9627-0A84D04CAA24}" type="slidenum">
              <a:rPr kumimoji="0" lang="fr-FR" sz="1200" smtClean="0">
                <a:latin typeface="Times New Roman" pitchFamily="18" charset="0"/>
              </a:rPr>
              <a:pPr/>
              <a:t>11</a:t>
            </a:fld>
            <a:endParaRPr kumimoji="0" lang="fr-FR" sz="1200" smtClean="0"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Papyrus" pitchFamily="66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Papyrus" pitchFamily="66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Papyrus" pitchFamily="66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Papyrus" pitchFamily="66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Papyru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Papyru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Papyru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Papyru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Papyrus" pitchFamily="66" charset="0"/>
              </a:defRPr>
            </a:lvl9pPr>
          </a:lstStyle>
          <a:p>
            <a:fld id="{17CC29DC-1EAF-4754-BEDB-79110BBAAA75}" type="slidenum">
              <a:rPr kumimoji="0" lang="fr-FR" sz="1200" smtClean="0">
                <a:latin typeface="Times New Roman" pitchFamily="18" charset="0"/>
              </a:rPr>
              <a:pPr/>
              <a:t>12</a:t>
            </a:fld>
            <a:endParaRPr kumimoji="0" lang="fr-FR" sz="1200" smtClean="0"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Papyrus" pitchFamily="66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Papyrus" pitchFamily="66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Papyrus" pitchFamily="66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Papyrus" pitchFamily="66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Papyru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Papyru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Papyru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Papyru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Papyrus" pitchFamily="66" charset="0"/>
              </a:defRPr>
            </a:lvl9pPr>
          </a:lstStyle>
          <a:p>
            <a:fld id="{8F393910-E8B4-485E-826F-DE61182F276E}" type="slidenum">
              <a:rPr kumimoji="0" lang="fr-FR" sz="1200" smtClean="0">
                <a:latin typeface="Times New Roman" pitchFamily="18" charset="0"/>
              </a:rPr>
              <a:pPr/>
              <a:t>13</a:t>
            </a:fld>
            <a:endParaRPr kumimoji="0" lang="fr-FR" sz="1200" smtClean="0"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Papyrus" pitchFamily="66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Papyrus" pitchFamily="66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Papyrus" pitchFamily="66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Papyrus" pitchFamily="66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Papyru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Papyru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Papyru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Papyru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Papyrus" pitchFamily="66" charset="0"/>
              </a:defRPr>
            </a:lvl9pPr>
          </a:lstStyle>
          <a:p>
            <a:fld id="{9BA35BF6-C3EC-430F-BDFC-6BCE7543A7B2}" type="slidenum">
              <a:rPr kumimoji="0" lang="fr-FR" sz="1200" smtClean="0">
                <a:latin typeface="Times New Roman" pitchFamily="18" charset="0"/>
              </a:rPr>
              <a:pPr/>
              <a:t>2</a:t>
            </a:fld>
            <a:endParaRPr kumimoji="0" lang="fr-FR" sz="1200" smtClean="0">
              <a:latin typeface="Times New Roman" pitchFamily="18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Papyrus" pitchFamily="66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Papyrus" pitchFamily="66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Papyrus" pitchFamily="66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Papyrus" pitchFamily="66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Papyru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Papyru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Papyru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Papyru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Papyrus" pitchFamily="66" charset="0"/>
              </a:defRPr>
            </a:lvl9pPr>
          </a:lstStyle>
          <a:p>
            <a:fld id="{21D10357-71A3-403A-8CF4-654545810726}" type="slidenum">
              <a:rPr kumimoji="0" lang="fr-FR" sz="1200" smtClean="0">
                <a:latin typeface="Times New Roman" pitchFamily="18" charset="0"/>
              </a:rPr>
              <a:pPr/>
              <a:t>3</a:t>
            </a:fld>
            <a:endParaRPr kumimoji="0" lang="fr-FR" sz="1200" smtClean="0"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Papyrus" pitchFamily="66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Papyrus" pitchFamily="66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Papyrus" pitchFamily="66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Papyrus" pitchFamily="66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Papyru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Papyru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Papyru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Papyru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Papyrus" pitchFamily="66" charset="0"/>
              </a:defRPr>
            </a:lvl9pPr>
          </a:lstStyle>
          <a:p>
            <a:fld id="{21D10357-71A3-403A-8CF4-654545810726}" type="slidenum">
              <a:rPr kumimoji="0" lang="fr-FR" sz="1200" smtClean="0">
                <a:latin typeface="Times New Roman" pitchFamily="18" charset="0"/>
              </a:rPr>
              <a:pPr/>
              <a:t>4</a:t>
            </a:fld>
            <a:endParaRPr kumimoji="0" lang="fr-FR" sz="1200" smtClean="0"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Papyrus" pitchFamily="66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Papyrus" pitchFamily="66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Papyrus" pitchFamily="66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Papyrus" pitchFamily="66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Papyru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Papyru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Papyru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Papyru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Papyrus" pitchFamily="66" charset="0"/>
              </a:defRPr>
            </a:lvl9pPr>
          </a:lstStyle>
          <a:p>
            <a:fld id="{FC7F1146-16A8-41E7-9950-15511D8BC775}" type="slidenum">
              <a:rPr kumimoji="0" lang="fr-FR" sz="1200" smtClean="0">
                <a:latin typeface="Times New Roman" pitchFamily="18" charset="0"/>
              </a:rPr>
              <a:pPr/>
              <a:t>5</a:t>
            </a:fld>
            <a:endParaRPr kumimoji="0" lang="fr-FR" sz="1200" smtClean="0">
              <a:latin typeface="Times New Roman" pitchFamily="18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Papyrus" pitchFamily="66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Papyrus" pitchFamily="66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Papyrus" pitchFamily="66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Papyrus" pitchFamily="66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Papyru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Papyru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Papyru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Papyru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Papyrus" pitchFamily="66" charset="0"/>
              </a:defRPr>
            </a:lvl9pPr>
          </a:lstStyle>
          <a:p>
            <a:fld id="{45BAE661-9BCD-44CC-9D2D-C920FFEE50BB}" type="slidenum">
              <a:rPr kumimoji="0" lang="fr-FR" sz="1200" smtClean="0">
                <a:latin typeface="Times New Roman" pitchFamily="18" charset="0"/>
              </a:rPr>
              <a:pPr/>
              <a:t>6</a:t>
            </a:fld>
            <a:endParaRPr kumimoji="0" lang="fr-FR" sz="1200" smtClean="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Papyrus" pitchFamily="66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Papyrus" pitchFamily="66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Papyrus" pitchFamily="66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Papyrus" pitchFamily="66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Papyru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Papyru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Papyru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Papyru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Papyrus" pitchFamily="66" charset="0"/>
              </a:defRPr>
            </a:lvl9pPr>
          </a:lstStyle>
          <a:p>
            <a:fld id="{2C6AD1E6-ABA0-4D88-9627-0A84D04CAA24}" type="slidenum">
              <a:rPr kumimoji="0" lang="fr-FR" sz="1200" smtClean="0">
                <a:latin typeface="Times New Roman" pitchFamily="18" charset="0"/>
              </a:rPr>
              <a:pPr/>
              <a:t>7</a:t>
            </a:fld>
            <a:endParaRPr kumimoji="0" lang="fr-FR" sz="1200" smtClean="0"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Papyrus" pitchFamily="66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Papyrus" pitchFamily="66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Papyrus" pitchFamily="66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Papyrus" pitchFamily="66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Papyru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Papyru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Papyru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Papyru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Papyrus" pitchFamily="66" charset="0"/>
              </a:defRPr>
            </a:lvl9pPr>
          </a:lstStyle>
          <a:p>
            <a:fld id="{2C6AD1E6-ABA0-4D88-9627-0A84D04CAA24}" type="slidenum">
              <a:rPr kumimoji="0" lang="fr-FR" sz="1200" smtClean="0">
                <a:latin typeface="Times New Roman" pitchFamily="18" charset="0"/>
              </a:rPr>
              <a:pPr/>
              <a:t>8</a:t>
            </a:fld>
            <a:endParaRPr kumimoji="0" lang="fr-FR" sz="1200" smtClean="0"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Papyrus" pitchFamily="66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Papyrus" pitchFamily="66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Papyrus" pitchFamily="66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Papyrus" pitchFamily="66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Papyru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Papyru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Papyru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Papyru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Papyrus" pitchFamily="66" charset="0"/>
              </a:defRPr>
            </a:lvl9pPr>
          </a:lstStyle>
          <a:p>
            <a:fld id="{2C6AD1E6-ABA0-4D88-9627-0A84D04CAA24}" type="slidenum">
              <a:rPr kumimoji="0" lang="fr-FR" sz="1200" smtClean="0">
                <a:latin typeface="Times New Roman" pitchFamily="18" charset="0"/>
              </a:rPr>
              <a:pPr/>
              <a:t>9</a:t>
            </a:fld>
            <a:endParaRPr kumimoji="0" lang="fr-FR" sz="1200" smtClean="0"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ltGray">
          <a:xfrm>
            <a:off x="0" y="0"/>
            <a:ext cx="825500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ltGray">
          <a:xfrm>
            <a:off x="0" y="3543300"/>
            <a:ext cx="3344863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133600"/>
            <a:ext cx="7772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fr-FR" noProof="0" smtClean="0"/>
              <a:t>Cliquez pour modifier le style du titre du masque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fld id="{F6C515F5-B507-4D0A-8081-384891428C1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34562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3BCC1-1F02-4233-9BD3-89940D5AA36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824840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2E4E5-68CD-4600-8AE5-AF02C9C0D0A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379921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re. Texte et image de la bibliothè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'image de la bibliothèque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35EE2-BAAB-4087-9B3F-BAB5089E496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043465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CC16F-149F-4513-A16D-E89C7B470D8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550439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5A2AE-B3A8-46B6-91A1-52F2D22AA87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558431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34126-291F-4B52-9DF2-1BD3EA1B050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578101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9028C-7C64-49FC-8C1B-763C501D323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171240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EE7CC-5F82-4670-9B74-F62CAD0FD52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380866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CDA2E-43AC-4B80-B789-346FF33AC04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690238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FF8E1-A2A1-491B-90B7-2E61E48ED5B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669089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2DDBB-261A-4BF3-A175-5094F46367B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795267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81A8D-1C2B-41F1-BECE-E9120A97E69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318590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1FB16-4260-4275-82F4-30BBCD90971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205514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584C9-5C29-4302-8BC6-5C2F910C47C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211297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buClrTx/>
              <a:buSzTx/>
              <a:buFontTx/>
              <a:buNone/>
              <a:defRPr kumimoji="0" sz="14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buClrTx/>
              <a:buSzTx/>
              <a:buFontTx/>
              <a:buNone/>
              <a:defRPr kumimoji="0" sz="14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buClrTx/>
              <a:buSzTx/>
              <a:buFontTx/>
              <a:buNone/>
              <a:defRPr kumimoji="0" sz="14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608A0178-FAEF-42BA-A152-660DB5E5F93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1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1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1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1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1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1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1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1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1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Monotype Sort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Monotype Sort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Papyrus" pitchFamily="66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Papyrus" pitchFamily="66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Papyrus" pitchFamily="66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Papyrus" pitchFamily="66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Papyru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Papyru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Papyru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Papyru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Papyrus" pitchFamily="66" charset="0"/>
              </a:defRPr>
            </a:lvl9pPr>
          </a:lstStyle>
          <a:p>
            <a:fld id="{BB21D6CA-9016-4560-9505-67AB3CD80B74}" type="slidenum">
              <a:rPr kumimoji="0" lang="fr-FR" sz="1400" smtClean="0">
                <a:latin typeface="Times New Roman" pitchFamily="18" charset="0"/>
              </a:rPr>
              <a:pPr/>
              <a:t>1</a:t>
            </a:fld>
            <a:endParaRPr kumimoji="0" lang="fr-FR" sz="1400" smtClean="0">
              <a:latin typeface="Times New Roman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771650"/>
            <a:ext cx="7086600" cy="5257800"/>
          </a:xfrm>
        </p:spPr>
        <p:txBody>
          <a:bodyPr wrap="none"/>
          <a:lstStyle/>
          <a:p>
            <a:pPr marL="95250" indent="0" algn="ctr" defTabSz="228600">
              <a:lnSpc>
                <a:spcPct val="90000"/>
              </a:lnSpc>
              <a:buFont typeface="Monotype Sorts" pitchFamily="2" charset="2"/>
              <a:buNone/>
              <a:defRPr/>
            </a:pPr>
            <a:endParaRPr lang="fr-FR" sz="2400" i="1" dirty="0" smtClean="0">
              <a:solidFill>
                <a:srgbClr val="FF9900"/>
              </a:solidFill>
              <a:latin typeface="Papyrus" pitchFamily="66" charset="0"/>
            </a:endParaRPr>
          </a:p>
          <a:p>
            <a:pPr marL="95250" indent="0" algn="ctr" defTabSz="228600">
              <a:buFont typeface="Monotype Sorts" pitchFamily="2" charset="2"/>
              <a:buNone/>
              <a:defRPr/>
            </a:pPr>
            <a:r>
              <a:rPr lang="fr-FR" sz="1800" b="1" i="1" dirty="0" smtClean="0">
                <a:solidFill>
                  <a:srgbClr val="993300"/>
                </a:solidFill>
                <a:latin typeface="Papyrus" pitchFamily="66" charset="0"/>
              </a:rPr>
              <a:t>Sites :</a:t>
            </a:r>
          </a:p>
          <a:p>
            <a:pPr marL="95250" indent="0" algn="ctr" defTabSz="228600">
              <a:buFont typeface="Monotype Sorts" pitchFamily="2" charset="2"/>
              <a:buNone/>
              <a:defRPr/>
            </a:pPr>
            <a:r>
              <a:rPr lang="fr-FR" sz="1800" b="1" i="1" dirty="0" smtClean="0">
                <a:solidFill>
                  <a:srgbClr val="993300"/>
                </a:solidFill>
                <a:latin typeface="Papyrus" pitchFamily="66" charset="0"/>
              </a:rPr>
              <a:t> FR7200711 - L 02  (Mimizan plage à Vieux Boucau)</a:t>
            </a:r>
          </a:p>
          <a:p>
            <a:pPr marL="95250" indent="0" algn="ctr" defTabSz="228600">
              <a:buFont typeface="Monotype Sorts" pitchFamily="2" charset="2"/>
              <a:buNone/>
              <a:defRPr/>
            </a:pPr>
            <a:r>
              <a:rPr lang="fr-FR" sz="1800" b="1" i="1" dirty="0" smtClean="0">
                <a:solidFill>
                  <a:srgbClr val="993300"/>
                </a:solidFill>
                <a:latin typeface="Papyrus" pitchFamily="66" charset="0"/>
              </a:rPr>
              <a:t>FR7200712 - L03 (Vieux Boucau à Hossegor)</a:t>
            </a:r>
          </a:p>
          <a:p>
            <a:pPr marL="95250" indent="0" algn="ctr" defTabSz="228600">
              <a:buFont typeface="Monotype Sorts" pitchFamily="2" charset="2"/>
              <a:buNone/>
              <a:defRPr/>
            </a:pPr>
            <a:r>
              <a:rPr lang="fr-FR" sz="1800" b="1" i="1" dirty="0" smtClean="0">
                <a:solidFill>
                  <a:srgbClr val="993300"/>
                </a:solidFill>
                <a:latin typeface="Papyrus" pitchFamily="66" charset="0"/>
              </a:rPr>
              <a:t>FR7200713 - L04 	(Capbreton à Tarnos)</a:t>
            </a:r>
          </a:p>
          <a:p>
            <a:pPr marL="95250" indent="0" algn="ctr" defTabSz="228600">
              <a:lnSpc>
                <a:spcPct val="90000"/>
              </a:lnSpc>
              <a:buFont typeface="Monotype Sorts" pitchFamily="2" charset="2"/>
              <a:buNone/>
              <a:defRPr/>
            </a:pPr>
            <a:endParaRPr lang="fr-FR" sz="2800" dirty="0" smtClean="0">
              <a:latin typeface="Papyrus" pitchFamily="66" charset="0"/>
            </a:endParaRPr>
          </a:p>
          <a:p>
            <a:pPr marL="95250" indent="0" algn="ctr" defTabSz="228600"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fr-FR" sz="2800" i="1" dirty="0" smtClean="0">
                <a:solidFill>
                  <a:schemeClr val="bg2"/>
                </a:solidFill>
                <a:latin typeface="Papyrus" pitchFamily="66" charset="0"/>
              </a:rPr>
              <a:t>Présentation du catalogue d’actions</a:t>
            </a:r>
          </a:p>
          <a:p>
            <a:pPr marL="95250" indent="0" algn="ctr" defTabSz="228600">
              <a:lnSpc>
                <a:spcPct val="90000"/>
              </a:lnSpc>
              <a:buFont typeface="Monotype Sorts" pitchFamily="2" charset="2"/>
              <a:buNone/>
              <a:defRPr/>
            </a:pPr>
            <a:endParaRPr lang="fr-FR" sz="3600" i="1" dirty="0" smtClean="0">
              <a:solidFill>
                <a:schemeClr val="bg2"/>
              </a:solidFill>
              <a:latin typeface="Papyrus" pitchFamily="66" charset="0"/>
            </a:endParaRPr>
          </a:p>
          <a:p>
            <a:pPr marL="95250" indent="0" algn="ctr" defTabSz="228600"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fr-FR" sz="2000" i="1" dirty="0" smtClean="0">
                <a:solidFill>
                  <a:schemeClr val="bg2"/>
                </a:solidFill>
                <a:latin typeface="Papyrus" pitchFamily="66" charset="0"/>
              </a:rPr>
              <a:t>Mercredi 25 septembre 2013</a:t>
            </a:r>
          </a:p>
          <a:p>
            <a:pPr marL="95250" indent="0" algn="ctr" defTabSz="228600"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fr-FR" sz="1600" i="1" dirty="0" smtClean="0">
                <a:solidFill>
                  <a:schemeClr val="bg2"/>
                </a:solidFill>
                <a:latin typeface="Papyrus" pitchFamily="66" charset="0"/>
              </a:rPr>
              <a:t>Seignosse, salle  André Vidal</a:t>
            </a:r>
            <a:endParaRPr lang="fr-FR" sz="1600" dirty="0" smtClean="0">
              <a:latin typeface="Papyrus" pitchFamily="66" charset="0"/>
            </a:endParaRPr>
          </a:p>
          <a:p>
            <a:pPr marL="95250" indent="0" algn="ctr" defTabSz="228600"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fr-FR" sz="2400" b="1" i="1" dirty="0" smtClean="0">
                <a:solidFill>
                  <a:srgbClr val="FF9933"/>
                </a:solidFill>
                <a:latin typeface="Papyrus" pitchFamily="66" charset="0"/>
              </a:rPr>
              <a:t>		</a:t>
            </a:r>
          </a:p>
        </p:txBody>
      </p:sp>
      <p:pic>
        <p:nvPicPr>
          <p:cNvPr id="3076" name="Picture 7" descr="P1010010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37" t="10211" r="12497" b="1601"/>
          <a:stretch>
            <a:fillRect/>
          </a:stretch>
        </p:blipFill>
        <p:spPr bwMode="auto">
          <a:xfrm>
            <a:off x="0" y="0"/>
            <a:ext cx="1866900" cy="6858000"/>
          </a:xfrm>
          <a:prstGeom prst="rect">
            <a:avLst/>
          </a:prstGeom>
          <a:noFill/>
          <a:ln w="9525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10" descr="logonatu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916113"/>
            <a:ext cx="1254125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3" descr="LOGOCOU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2825"/>
            <a:ext cx="1065213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9" name="Line 15"/>
          <p:cNvSpPr>
            <a:spLocks noChangeShapeType="1"/>
          </p:cNvSpPr>
          <p:nvPr/>
        </p:nvSpPr>
        <p:spPr bwMode="auto">
          <a:xfrm>
            <a:off x="457200" y="1447800"/>
            <a:ext cx="1066800" cy="0"/>
          </a:xfrm>
          <a:prstGeom prst="line">
            <a:avLst/>
          </a:prstGeom>
          <a:noFill/>
          <a:ln w="38100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pic>
        <p:nvPicPr>
          <p:cNvPr id="3080" name="Picture 33" descr="logo DREA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3933825"/>
            <a:ext cx="950913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35" descr="europ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5229225"/>
            <a:ext cx="1058862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Rectangle 39"/>
          <p:cNvSpPr>
            <a:spLocks noChangeArrowheads="1"/>
          </p:cNvSpPr>
          <p:nvPr/>
        </p:nvSpPr>
        <p:spPr bwMode="auto">
          <a:xfrm>
            <a:off x="4932363" y="88900"/>
            <a:ext cx="1841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fr-FR" sz="1600">
              <a:solidFill>
                <a:srgbClr val="99CC00"/>
              </a:solidFill>
              <a:effectLst/>
            </a:endParaRPr>
          </a:p>
        </p:txBody>
      </p:sp>
      <p:grpSp>
        <p:nvGrpSpPr>
          <p:cNvPr id="3083" name="Group 40"/>
          <p:cNvGrpSpPr>
            <a:grpSpLocks/>
          </p:cNvGrpSpPr>
          <p:nvPr/>
        </p:nvGrpSpPr>
        <p:grpSpPr bwMode="auto">
          <a:xfrm>
            <a:off x="8593138" y="139700"/>
            <a:ext cx="396875" cy="503238"/>
            <a:chOff x="90" y="91"/>
            <a:chExt cx="567" cy="708"/>
          </a:xfrm>
        </p:grpSpPr>
        <p:sp>
          <p:nvSpPr>
            <p:cNvPr id="6185" name="Rectangle 41"/>
            <p:cNvSpPr>
              <a:spLocks noChangeAspect="1" noChangeArrowheads="1"/>
            </p:cNvSpPr>
            <p:nvPr/>
          </p:nvSpPr>
          <p:spPr bwMode="auto">
            <a:xfrm>
              <a:off x="90" y="518"/>
              <a:ext cx="283" cy="281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186" name="Rectangle 42"/>
            <p:cNvSpPr>
              <a:spLocks noChangeAspect="1" noChangeArrowheads="1"/>
            </p:cNvSpPr>
            <p:nvPr/>
          </p:nvSpPr>
          <p:spPr bwMode="auto">
            <a:xfrm>
              <a:off x="373" y="234"/>
              <a:ext cx="284" cy="284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187" name="Rectangle 43"/>
            <p:cNvSpPr>
              <a:spLocks noChangeAspect="1" noChangeArrowheads="1"/>
            </p:cNvSpPr>
            <p:nvPr/>
          </p:nvSpPr>
          <p:spPr bwMode="auto">
            <a:xfrm>
              <a:off x="228" y="91"/>
              <a:ext cx="143" cy="141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grpSp>
        <p:nvGrpSpPr>
          <p:cNvPr id="3084" name="Group 3095"/>
          <p:cNvGrpSpPr>
            <a:grpSpLocks/>
          </p:cNvGrpSpPr>
          <p:nvPr/>
        </p:nvGrpSpPr>
        <p:grpSpPr bwMode="auto">
          <a:xfrm>
            <a:off x="6350" y="0"/>
            <a:ext cx="9144000" cy="881063"/>
            <a:chOff x="113" y="572"/>
            <a:chExt cx="5489" cy="555"/>
          </a:xfrm>
        </p:grpSpPr>
        <p:sp>
          <p:nvSpPr>
            <p:cNvPr id="19" name="Rectangle 3096"/>
            <p:cNvSpPr>
              <a:spLocks noChangeAspect="1" noChangeArrowheads="1"/>
            </p:cNvSpPr>
            <p:nvPr/>
          </p:nvSpPr>
          <p:spPr bwMode="auto">
            <a:xfrm>
              <a:off x="392" y="849"/>
              <a:ext cx="290" cy="278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0" name="Rectangle 3097"/>
            <p:cNvSpPr>
              <a:spLocks noChangeAspect="1" noChangeArrowheads="1"/>
            </p:cNvSpPr>
            <p:nvPr/>
          </p:nvSpPr>
          <p:spPr bwMode="auto">
            <a:xfrm>
              <a:off x="678" y="849"/>
              <a:ext cx="290" cy="278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1" name="Rectangle 3098"/>
            <p:cNvSpPr>
              <a:spLocks noChangeAspect="1" noChangeArrowheads="1"/>
            </p:cNvSpPr>
            <p:nvPr/>
          </p:nvSpPr>
          <p:spPr bwMode="auto">
            <a:xfrm>
              <a:off x="940" y="579"/>
              <a:ext cx="290" cy="278"/>
            </a:xfrm>
            <a:prstGeom prst="rect">
              <a:avLst/>
            </a:prstGeom>
            <a:solidFill>
              <a:srgbClr val="E1D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2" name="Rectangle 3099"/>
            <p:cNvSpPr>
              <a:spLocks noChangeAspect="1" noChangeArrowheads="1"/>
            </p:cNvSpPr>
            <p:nvPr/>
          </p:nvSpPr>
          <p:spPr bwMode="auto">
            <a:xfrm>
              <a:off x="671" y="572"/>
              <a:ext cx="290" cy="278"/>
            </a:xfrm>
            <a:prstGeom prst="rect">
              <a:avLst/>
            </a:prstGeom>
            <a:solidFill>
              <a:srgbClr val="FFFF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3" name="Rectangle 3100"/>
            <p:cNvSpPr>
              <a:spLocks noChangeAspect="1" noChangeArrowheads="1"/>
            </p:cNvSpPr>
            <p:nvPr/>
          </p:nvSpPr>
          <p:spPr bwMode="auto">
            <a:xfrm>
              <a:off x="113" y="579"/>
              <a:ext cx="290" cy="278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4" name="Rectangle 3101"/>
            <p:cNvSpPr>
              <a:spLocks noChangeAspect="1" noChangeArrowheads="1"/>
            </p:cNvSpPr>
            <p:nvPr/>
          </p:nvSpPr>
          <p:spPr bwMode="auto">
            <a:xfrm>
              <a:off x="1230" y="849"/>
              <a:ext cx="290" cy="278"/>
            </a:xfrm>
            <a:prstGeom prst="rect">
              <a:avLst/>
            </a:prstGeom>
            <a:solidFill>
              <a:srgbClr val="CC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5" name="Rectangle 3102"/>
            <p:cNvSpPr>
              <a:spLocks noChangeAspect="1" noChangeArrowheads="1"/>
            </p:cNvSpPr>
            <p:nvPr/>
          </p:nvSpPr>
          <p:spPr bwMode="auto">
            <a:xfrm>
              <a:off x="1509" y="849"/>
              <a:ext cx="290" cy="278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6" name="Rectangle 3103"/>
            <p:cNvSpPr>
              <a:spLocks noChangeAspect="1" noChangeArrowheads="1"/>
            </p:cNvSpPr>
            <p:nvPr/>
          </p:nvSpPr>
          <p:spPr bwMode="auto">
            <a:xfrm>
              <a:off x="1509" y="579"/>
              <a:ext cx="290" cy="278"/>
            </a:xfrm>
            <a:prstGeom prst="rect">
              <a:avLst/>
            </a:prstGeom>
            <a:solidFill>
              <a:srgbClr val="FFFF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7" name="Line 3104"/>
            <p:cNvSpPr>
              <a:spLocks noChangeShapeType="1"/>
            </p:cNvSpPr>
            <p:nvPr/>
          </p:nvSpPr>
          <p:spPr bwMode="auto">
            <a:xfrm>
              <a:off x="113" y="845"/>
              <a:ext cx="5489" cy="4"/>
            </a:xfrm>
            <a:prstGeom prst="line">
              <a:avLst/>
            </a:prstGeom>
            <a:noFill/>
            <a:ln w="22225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pic>
        <p:nvPicPr>
          <p:cNvPr id="3085" name="Imag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3048000"/>
            <a:ext cx="9175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49475" y="839788"/>
            <a:ext cx="65405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95250" algn="ctr" defTabSz="228600">
              <a:buFont typeface="Monotype Sorts" pitchFamily="2" charset="2"/>
              <a:buNone/>
              <a:defRPr/>
            </a:pPr>
            <a:r>
              <a:rPr lang="fr-FR" dirty="0">
                <a:solidFill>
                  <a:schemeClr val="folHlink"/>
                </a:solidFill>
              </a:rPr>
              <a:t>Révision des documents d’objectifs</a:t>
            </a:r>
          </a:p>
        </p:txBody>
      </p:sp>
      <p:sp>
        <p:nvSpPr>
          <p:cNvPr id="4" name="Rectangle 3"/>
          <p:cNvSpPr/>
          <p:nvPr/>
        </p:nvSpPr>
        <p:spPr>
          <a:xfrm>
            <a:off x="3746500" y="39688"/>
            <a:ext cx="482282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95250" algn="ctr" defTabSz="228600">
              <a:buClr>
                <a:srgbClr val="0066FF"/>
              </a:buClr>
              <a:buFont typeface="Monotype Sorts" pitchFamily="2" charset="2"/>
              <a:buNone/>
              <a:defRPr/>
            </a:pPr>
            <a:r>
              <a:rPr lang="fr-FR" sz="2000" dirty="0">
                <a:solidFill>
                  <a:srgbClr val="0066FF"/>
                </a:solidFill>
              </a:rPr>
              <a:t>Comité restreint de suivi (CRES)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Papyrus" pitchFamily="66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Papyrus" pitchFamily="66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Papyrus" pitchFamily="66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Papyrus" pitchFamily="66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Papyru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Papyru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Papyru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Papyru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Papyrus" pitchFamily="66" charset="0"/>
              </a:defRPr>
            </a:lvl9pPr>
          </a:lstStyle>
          <a:p>
            <a:fld id="{C9CA5FC4-A84E-4772-859D-847FFC30A7E6}" type="slidenum">
              <a:rPr kumimoji="0" lang="fr-FR" sz="1400" smtClean="0">
                <a:latin typeface="Times New Roman" pitchFamily="18" charset="0"/>
              </a:rPr>
              <a:pPr/>
              <a:t>10</a:t>
            </a:fld>
            <a:endParaRPr kumimoji="0" lang="fr-FR" sz="1400" smtClean="0">
              <a:latin typeface="Times New Roman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50" y="833215"/>
            <a:ext cx="9144000" cy="511175"/>
          </a:xfrm>
        </p:spPr>
        <p:txBody>
          <a:bodyPr wrap="none"/>
          <a:lstStyle/>
          <a:p>
            <a:pPr marL="95250" indent="0" algn="ctr" defTabSz="228600"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fr-FR" sz="1800" i="1" dirty="0" smtClean="0">
                <a:solidFill>
                  <a:srgbClr val="FF9900"/>
                </a:solidFill>
                <a:latin typeface="Papyrus" pitchFamily="66" charset="0"/>
              </a:rPr>
              <a:t>Site de Capbreton</a:t>
            </a:r>
          </a:p>
          <a:p>
            <a:pPr marL="95250" indent="0" algn="ctr" defTabSz="228600">
              <a:lnSpc>
                <a:spcPct val="90000"/>
              </a:lnSpc>
              <a:buFont typeface="Monotype Sorts" pitchFamily="2" charset="2"/>
              <a:buNone/>
              <a:defRPr/>
            </a:pPr>
            <a:endParaRPr lang="fr-FR" sz="1800" i="1" dirty="0" smtClean="0">
              <a:solidFill>
                <a:schemeClr val="bg2"/>
              </a:solidFill>
              <a:latin typeface="Papyrus" pitchFamily="66" charset="0"/>
              <a:sym typeface="Wingdings" pitchFamily="2" charset="2"/>
            </a:endParaRPr>
          </a:p>
        </p:txBody>
      </p:sp>
      <p:pic>
        <p:nvPicPr>
          <p:cNvPr id="15364" name="Picture 13" descr="LOGOCOU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94450"/>
            <a:ext cx="1065213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39"/>
          <p:cNvSpPr>
            <a:spLocks noChangeArrowheads="1"/>
          </p:cNvSpPr>
          <p:nvPr/>
        </p:nvSpPr>
        <p:spPr bwMode="auto">
          <a:xfrm>
            <a:off x="4932363" y="88900"/>
            <a:ext cx="1841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fr-FR" sz="1600">
              <a:solidFill>
                <a:srgbClr val="99CC00"/>
              </a:solidFill>
              <a:effectLst/>
            </a:endParaRPr>
          </a:p>
        </p:txBody>
      </p:sp>
      <p:grpSp>
        <p:nvGrpSpPr>
          <p:cNvPr id="15366" name="Group 40"/>
          <p:cNvGrpSpPr>
            <a:grpSpLocks/>
          </p:cNvGrpSpPr>
          <p:nvPr/>
        </p:nvGrpSpPr>
        <p:grpSpPr bwMode="auto">
          <a:xfrm>
            <a:off x="8740775" y="6345238"/>
            <a:ext cx="396875" cy="503237"/>
            <a:chOff x="90" y="91"/>
            <a:chExt cx="567" cy="708"/>
          </a:xfrm>
        </p:grpSpPr>
        <p:sp>
          <p:nvSpPr>
            <p:cNvPr id="6185" name="Rectangle 41"/>
            <p:cNvSpPr>
              <a:spLocks noChangeAspect="1" noChangeArrowheads="1"/>
            </p:cNvSpPr>
            <p:nvPr/>
          </p:nvSpPr>
          <p:spPr bwMode="auto">
            <a:xfrm>
              <a:off x="90" y="518"/>
              <a:ext cx="284" cy="281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186" name="Rectangle 42"/>
            <p:cNvSpPr>
              <a:spLocks noChangeAspect="1" noChangeArrowheads="1"/>
            </p:cNvSpPr>
            <p:nvPr/>
          </p:nvSpPr>
          <p:spPr bwMode="auto">
            <a:xfrm>
              <a:off x="374" y="234"/>
              <a:ext cx="283" cy="284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187" name="Rectangle 43"/>
            <p:cNvSpPr>
              <a:spLocks noChangeAspect="1" noChangeArrowheads="1"/>
            </p:cNvSpPr>
            <p:nvPr/>
          </p:nvSpPr>
          <p:spPr bwMode="auto">
            <a:xfrm>
              <a:off x="228" y="91"/>
              <a:ext cx="143" cy="141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grpSp>
        <p:nvGrpSpPr>
          <p:cNvPr id="15367" name="Group 3095"/>
          <p:cNvGrpSpPr>
            <a:grpSpLocks/>
          </p:cNvGrpSpPr>
          <p:nvPr/>
        </p:nvGrpSpPr>
        <p:grpSpPr bwMode="auto">
          <a:xfrm>
            <a:off x="6350" y="0"/>
            <a:ext cx="8783638" cy="642938"/>
            <a:chOff x="113" y="572"/>
            <a:chExt cx="5489" cy="555"/>
          </a:xfrm>
        </p:grpSpPr>
        <p:sp>
          <p:nvSpPr>
            <p:cNvPr id="19" name="Rectangle 3096"/>
            <p:cNvSpPr>
              <a:spLocks noChangeAspect="1" noChangeArrowheads="1"/>
            </p:cNvSpPr>
            <p:nvPr/>
          </p:nvSpPr>
          <p:spPr bwMode="auto">
            <a:xfrm>
              <a:off x="392" y="849"/>
              <a:ext cx="294" cy="278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0" name="Rectangle 3097"/>
            <p:cNvSpPr>
              <a:spLocks noChangeAspect="1" noChangeArrowheads="1"/>
            </p:cNvSpPr>
            <p:nvPr/>
          </p:nvSpPr>
          <p:spPr bwMode="auto">
            <a:xfrm>
              <a:off x="678" y="849"/>
              <a:ext cx="290" cy="278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1" name="Rectangle 3098"/>
            <p:cNvSpPr>
              <a:spLocks noChangeAspect="1" noChangeArrowheads="1"/>
            </p:cNvSpPr>
            <p:nvPr/>
          </p:nvSpPr>
          <p:spPr bwMode="auto">
            <a:xfrm>
              <a:off x="940" y="579"/>
              <a:ext cx="290" cy="278"/>
            </a:xfrm>
            <a:prstGeom prst="rect">
              <a:avLst/>
            </a:prstGeom>
            <a:solidFill>
              <a:srgbClr val="E1D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2" name="Rectangle 3099"/>
            <p:cNvSpPr>
              <a:spLocks noChangeAspect="1" noChangeArrowheads="1"/>
            </p:cNvSpPr>
            <p:nvPr/>
          </p:nvSpPr>
          <p:spPr bwMode="auto">
            <a:xfrm>
              <a:off x="671" y="572"/>
              <a:ext cx="294" cy="278"/>
            </a:xfrm>
            <a:prstGeom prst="rect">
              <a:avLst/>
            </a:prstGeom>
            <a:solidFill>
              <a:srgbClr val="FFFF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3" name="Rectangle 3100"/>
            <p:cNvSpPr>
              <a:spLocks noChangeAspect="1" noChangeArrowheads="1"/>
            </p:cNvSpPr>
            <p:nvPr/>
          </p:nvSpPr>
          <p:spPr bwMode="auto">
            <a:xfrm>
              <a:off x="113" y="579"/>
              <a:ext cx="290" cy="278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4" name="Rectangle 3101"/>
            <p:cNvSpPr>
              <a:spLocks noChangeAspect="1" noChangeArrowheads="1"/>
            </p:cNvSpPr>
            <p:nvPr/>
          </p:nvSpPr>
          <p:spPr bwMode="auto">
            <a:xfrm>
              <a:off x="1230" y="849"/>
              <a:ext cx="290" cy="278"/>
            </a:xfrm>
            <a:prstGeom prst="rect">
              <a:avLst/>
            </a:prstGeom>
            <a:solidFill>
              <a:srgbClr val="CC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5" name="Rectangle 3102"/>
            <p:cNvSpPr>
              <a:spLocks noChangeAspect="1" noChangeArrowheads="1"/>
            </p:cNvSpPr>
            <p:nvPr/>
          </p:nvSpPr>
          <p:spPr bwMode="auto">
            <a:xfrm>
              <a:off x="1509" y="849"/>
              <a:ext cx="294" cy="278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6" name="Rectangle 3103"/>
            <p:cNvSpPr>
              <a:spLocks noChangeAspect="1" noChangeArrowheads="1"/>
            </p:cNvSpPr>
            <p:nvPr/>
          </p:nvSpPr>
          <p:spPr bwMode="auto">
            <a:xfrm>
              <a:off x="1509" y="579"/>
              <a:ext cx="294" cy="278"/>
            </a:xfrm>
            <a:prstGeom prst="rect">
              <a:avLst/>
            </a:prstGeom>
            <a:solidFill>
              <a:srgbClr val="FFFF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7" name="Line 3104"/>
            <p:cNvSpPr>
              <a:spLocks noChangeShapeType="1"/>
            </p:cNvSpPr>
            <p:nvPr/>
          </p:nvSpPr>
          <p:spPr bwMode="auto">
            <a:xfrm>
              <a:off x="113" y="845"/>
              <a:ext cx="5489" cy="4"/>
            </a:xfrm>
            <a:prstGeom prst="line">
              <a:avLst/>
            </a:prstGeom>
            <a:noFill/>
            <a:ln w="22225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3" name="Rectangle 2"/>
          <p:cNvSpPr/>
          <p:nvPr/>
        </p:nvSpPr>
        <p:spPr>
          <a:xfrm>
            <a:off x="2601913" y="312738"/>
            <a:ext cx="6542087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95250" algn="ctr" defTabSz="228600">
              <a:buFont typeface="Monotype Sorts" pitchFamily="2" charset="2"/>
              <a:buNone/>
              <a:defRPr/>
            </a:pPr>
            <a:r>
              <a:rPr lang="fr-FR" dirty="0" smtClean="0">
                <a:solidFill>
                  <a:schemeClr val="folHlink"/>
                </a:solidFill>
              </a:rPr>
              <a:t>Projet de catalogue d’actions</a:t>
            </a:r>
            <a:endParaRPr lang="fr-FR" dirty="0">
              <a:solidFill>
                <a:schemeClr val="folHlin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46500" y="39688"/>
            <a:ext cx="482282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95250" algn="ctr" defTabSz="228600">
              <a:buClr>
                <a:srgbClr val="0066FF"/>
              </a:buClr>
              <a:buFont typeface="Monotype Sorts" pitchFamily="2" charset="2"/>
              <a:buNone/>
              <a:defRPr/>
            </a:pPr>
            <a:r>
              <a:rPr lang="fr-FR" sz="2000" dirty="0">
                <a:solidFill>
                  <a:srgbClr val="0066FF"/>
                </a:solidFill>
              </a:rPr>
              <a:t> 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167635"/>
              </p:ext>
            </p:extLst>
          </p:nvPr>
        </p:nvGraphicFramePr>
        <p:xfrm>
          <a:off x="136650" y="1340768"/>
          <a:ext cx="9001000" cy="5043291"/>
        </p:xfrm>
        <a:graphic>
          <a:graphicData uri="http://schemas.openxmlformats.org/drawingml/2006/table">
            <a:tbl>
              <a:tblPr firstRow="1" firstCol="1" bandRow="1"/>
              <a:tblGrid>
                <a:gridCol w="720080"/>
                <a:gridCol w="1872208"/>
                <a:gridCol w="2088232"/>
                <a:gridCol w="1341605"/>
                <a:gridCol w="1466707"/>
                <a:gridCol w="1512168"/>
              </a:tblGrid>
              <a:tr h="15449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Objectifs de développement durable</a:t>
                      </a:r>
                      <a:endParaRPr lang="fr-FR" sz="8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2" marR="41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Mesures contractuelles </a:t>
                      </a:r>
                      <a:endParaRPr lang="fr-FR" sz="8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2" marR="418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Action</a:t>
                      </a:r>
                      <a:endParaRPr lang="fr-FR" sz="8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2" marR="418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Effets attendus</a:t>
                      </a:r>
                      <a:endParaRPr lang="fr-FR" sz="8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2" marR="418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Effets autres</a:t>
                      </a:r>
                      <a:endParaRPr lang="fr-FR" sz="8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2" marR="418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855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A</a:t>
                      </a:r>
                      <a:endParaRPr lang="fr-FR" sz="7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2" marR="418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 b="1" i="1" kern="1200" dirty="0">
                          <a:solidFill>
                            <a:srgbClr val="00004D"/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Assurer la conservation des habitats naturels d’intérêt communautaire, en prenant en compte les espèces patrimoniales</a:t>
                      </a:r>
                      <a:endParaRPr lang="fr-FR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 b="1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fr-FR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2" marR="418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A32327P Opérations innovantes au profit d’espèces ou d’habitats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2" marR="418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Création d’</a:t>
                      </a:r>
                      <a:r>
                        <a:rPr lang="fr-FR" sz="800" b="1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exclos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2" marR="418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Conservation d’habitats dont « dunes grises » (prioritaire)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2" marR="418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Protection flore (Corbeille d’or…), faune (Lézard ocellé…)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2" marR="418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13014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B</a:t>
                      </a:r>
                      <a:endParaRPr lang="fr-FR" sz="7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2" marR="418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 b="1" i="1" kern="1200" dirty="0">
                          <a:solidFill>
                            <a:srgbClr val="00004D"/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 Assurer la conservation des espèces d’intérêt communautaire</a:t>
                      </a:r>
                      <a:endParaRPr lang="fr-FR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 b="1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fr-FR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2" marR="418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F22702 Création ou rétablissement de mares forestières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2" marR="418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Création de mares</a:t>
                      </a:r>
                      <a:endParaRPr lang="fr-FR" sz="800" b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2" marR="418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Possibilité d’accueil de Pélobate cultripède</a:t>
                      </a:r>
                      <a:endParaRPr lang="fr-FR" sz="800" b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Apparition habitat « humide »</a:t>
                      </a:r>
                      <a:endParaRPr lang="fr-FR" sz="800" b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2" marR="418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Diversification flore/faune</a:t>
                      </a:r>
                      <a:endParaRPr lang="fr-FR" sz="800" b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2" marR="418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9851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F22701 Création ou rétablissement de clairières ou landes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(NB pour les pare-feu, on peut aussi s’appuyer sur F22713 Opérations innovantes au profit d’espèces ou d’habitats)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2" marR="418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Maintien de milieux ouverts :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- fauche de lisière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- ouverture et maintien de clairières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- pare-feu végétalisés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2" marR="418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Apparition d’habitats (pelouses annuelles, dune grise, lande sèche…)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2" marR="418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Apparition d’espèces patrimoniales (Romulée à bulbe, orchidacées…)</a:t>
                      </a:r>
                      <a:endParaRPr lang="fr-FR" sz="800" b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Terrain de chasse (Chiroptères…)</a:t>
                      </a:r>
                      <a:endParaRPr lang="fr-FR" sz="800" b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2" marR="418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2751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A32320P et R Chantier d’élimination ou de limitation d’une espèce indésirable (dune)</a:t>
                      </a:r>
                      <a:endParaRPr lang="fr-FR" sz="800" b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F22711 Chantier d’élimination ou de limitation d’une espèce indésirable (forêt)</a:t>
                      </a:r>
                      <a:endParaRPr lang="fr-FR" sz="800" b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2" marR="418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Contrôle d’espèces invasives</a:t>
                      </a:r>
                      <a:endParaRPr lang="fr-FR" sz="800" b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(cibles : Baccharis, Séneçon du Cap, Herbe de la Pampa…)</a:t>
                      </a:r>
                      <a:endParaRPr lang="fr-FR" sz="800" b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2" marR="418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Conservation des habitats</a:t>
                      </a:r>
                      <a:endParaRPr lang="fr-FR" sz="800" b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2" marR="418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Retour de diversité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2" marR="418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13014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C</a:t>
                      </a:r>
                      <a:endParaRPr lang="fr-FR" sz="7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2" marR="418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600" b="1" i="1" kern="1200" dirty="0">
                          <a:solidFill>
                            <a:srgbClr val="00004D"/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 Prendre en compte le contexte socio-économique, afin de réduire les impacts sur les milieux et espèces</a:t>
                      </a:r>
                      <a:endParaRPr lang="fr-FR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2" marR="418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A32329 Lutte contre l’érosion des milieux dunaires de la ceinture littorale, des plages et de l’arrière-plage.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A32326P Aménagements visant à informer les usagers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2" marR="418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Réhabilitation de la dune</a:t>
                      </a:r>
                      <a:endParaRPr lang="fr-FR" sz="800" b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- travaux de fixation des sables</a:t>
                      </a:r>
                      <a:endParaRPr lang="fr-FR" sz="800" b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- travaux de mise en défens</a:t>
                      </a:r>
                      <a:endParaRPr lang="fr-FR" sz="800" b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2" marR="418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Réhabilitation des habitats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2" marR="418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Conservation des espèces patrimoniales</a:t>
                      </a:r>
                      <a:endParaRPr lang="fr-FR" sz="800" b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Objectif pédagogique</a:t>
                      </a:r>
                      <a:endParaRPr lang="fr-FR" sz="800" b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2" marR="418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2751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F22714 Investissements visant à informer les usagers de la forêt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2" marR="418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Mise en défens, signalétique en milieu boisé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2" marR="418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Conservation des habitats dune boisée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2" marR="418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Conservation des espèces patrimoniales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Objectif pédagogique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2" marR="418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5650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Voir A32327P Opérations innovantes au profit d’espèces ou d’habitats</a:t>
                      </a:r>
                      <a:endParaRPr lang="fr-FR" sz="800" b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2" marR="418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Nettoyage manuel sélectif de la dune</a:t>
                      </a:r>
                      <a:endParaRPr lang="fr-FR" sz="800" b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2" marR="418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Conservation d’habitats</a:t>
                      </a:r>
                      <a:endParaRPr lang="fr-FR" sz="800" b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fr-FR" sz="800" b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2" marR="418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Limitation de la pollution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Aspect paysager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2" marR="418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2751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Animation – co-financments</a:t>
                      </a:r>
                      <a:endParaRPr lang="fr-FR" sz="800" b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2" marR="418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Etude du Marais de la Pointe, zone humide arrière-dunaire majeure</a:t>
                      </a:r>
                      <a:endParaRPr lang="fr-FR" sz="800" b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2" marR="418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Intégration possible au réseau N2000 (comprend l’étude de faisabilité)</a:t>
                      </a:r>
                      <a:endParaRPr lang="fr-FR" sz="800" b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2" marR="418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Intégration d’un site majeur pour le réseau N2000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2" marR="418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97012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Papyrus" pitchFamily="66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Papyrus" pitchFamily="66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Papyrus" pitchFamily="66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Papyrus" pitchFamily="66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Papyru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Papyru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Papyru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Papyru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Papyrus" pitchFamily="66" charset="0"/>
              </a:defRPr>
            </a:lvl9pPr>
          </a:lstStyle>
          <a:p>
            <a:fld id="{C9CA5FC4-A84E-4772-859D-847FFC30A7E6}" type="slidenum">
              <a:rPr kumimoji="0" lang="fr-FR" sz="1400" smtClean="0">
                <a:latin typeface="Times New Roman" pitchFamily="18" charset="0"/>
              </a:rPr>
              <a:pPr/>
              <a:t>11</a:t>
            </a:fld>
            <a:endParaRPr kumimoji="0" lang="fr-FR" sz="1400" smtClean="0">
              <a:latin typeface="Times New Roman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50" y="764704"/>
            <a:ext cx="9144000" cy="511175"/>
          </a:xfrm>
        </p:spPr>
        <p:txBody>
          <a:bodyPr wrap="none"/>
          <a:lstStyle/>
          <a:p>
            <a:pPr marL="95250" indent="0" algn="ctr" defTabSz="228600"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fr-FR" sz="1800" i="1" dirty="0" smtClean="0">
                <a:solidFill>
                  <a:srgbClr val="FF9900"/>
                </a:solidFill>
                <a:latin typeface="Papyrus" pitchFamily="66" charset="0"/>
              </a:rPr>
              <a:t>Site de Tarnos (y compris  dans périmètres étendus)</a:t>
            </a:r>
          </a:p>
          <a:p>
            <a:pPr marL="95250" indent="0" algn="ctr" defTabSz="228600">
              <a:lnSpc>
                <a:spcPct val="90000"/>
              </a:lnSpc>
              <a:buFont typeface="Monotype Sorts" pitchFamily="2" charset="2"/>
              <a:buNone/>
              <a:defRPr/>
            </a:pPr>
            <a:endParaRPr lang="fr-FR" sz="1800" i="1" dirty="0" smtClean="0">
              <a:solidFill>
                <a:schemeClr val="bg2"/>
              </a:solidFill>
              <a:latin typeface="Papyrus" pitchFamily="66" charset="0"/>
              <a:sym typeface="Wingdings" pitchFamily="2" charset="2"/>
            </a:endParaRPr>
          </a:p>
        </p:txBody>
      </p:sp>
      <p:pic>
        <p:nvPicPr>
          <p:cNvPr id="15364" name="Picture 13" descr="LOGOCOU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94450"/>
            <a:ext cx="1065213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39"/>
          <p:cNvSpPr>
            <a:spLocks noChangeArrowheads="1"/>
          </p:cNvSpPr>
          <p:nvPr/>
        </p:nvSpPr>
        <p:spPr bwMode="auto">
          <a:xfrm>
            <a:off x="4932363" y="88900"/>
            <a:ext cx="1841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fr-FR" sz="1600">
              <a:solidFill>
                <a:srgbClr val="99CC00"/>
              </a:solidFill>
              <a:effectLst/>
            </a:endParaRPr>
          </a:p>
        </p:txBody>
      </p:sp>
      <p:grpSp>
        <p:nvGrpSpPr>
          <p:cNvPr id="15366" name="Group 40"/>
          <p:cNvGrpSpPr>
            <a:grpSpLocks/>
          </p:cNvGrpSpPr>
          <p:nvPr/>
        </p:nvGrpSpPr>
        <p:grpSpPr bwMode="auto">
          <a:xfrm>
            <a:off x="8740775" y="6345238"/>
            <a:ext cx="396875" cy="503237"/>
            <a:chOff x="90" y="91"/>
            <a:chExt cx="567" cy="708"/>
          </a:xfrm>
        </p:grpSpPr>
        <p:sp>
          <p:nvSpPr>
            <p:cNvPr id="6185" name="Rectangle 41"/>
            <p:cNvSpPr>
              <a:spLocks noChangeAspect="1" noChangeArrowheads="1"/>
            </p:cNvSpPr>
            <p:nvPr/>
          </p:nvSpPr>
          <p:spPr bwMode="auto">
            <a:xfrm>
              <a:off x="90" y="518"/>
              <a:ext cx="284" cy="281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186" name="Rectangle 42"/>
            <p:cNvSpPr>
              <a:spLocks noChangeAspect="1" noChangeArrowheads="1"/>
            </p:cNvSpPr>
            <p:nvPr/>
          </p:nvSpPr>
          <p:spPr bwMode="auto">
            <a:xfrm>
              <a:off x="374" y="234"/>
              <a:ext cx="283" cy="284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187" name="Rectangle 43"/>
            <p:cNvSpPr>
              <a:spLocks noChangeAspect="1" noChangeArrowheads="1"/>
            </p:cNvSpPr>
            <p:nvPr/>
          </p:nvSpPr>
          <p:spPr bwMode="auto">
            <a:xfrm>
              <a:off x="228" y="91"/>
              <a:ext cx="143" cy="141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grpSp>
        <p:nvGrpSpPr>
          <p:cNvPr id="15367" name="Group 3095"/>
          <p:cNvGrpSpPr>
            <a:grpSpLocks/>
          </p:cNvGrpSpPr>
          <p:nvPr/>
        </p:nvGrpSpPr>
        <p:grpSpPr bwMode="auto">
          <a:xfrm>
            <a:off x="6350" y="0"/>
            <a:ext cx="8783638" cy="642938"/>
            <a:chOff x="113" y="572"/>
            <a:chExt cx="5489" cy="555"/>
          </a:xfrm>
        </p:grpSpPr>
        <p:sp>
          <p:nvSpPr>
            <p:cNvPr id="19" name="Rectangle 3096"/>
            <p:cNvSpPr>
              <a:spLocks noChangeAspect="1" noChangeArrowheads="1"/>
            </p:cNvSpPr>
            <p:nvPr/>
          </p:nvSpPr>
          <p:spPr bwMode="auto">
            <a:xfrm>
              <a:off x="392" y="849"/>
              <a:ext cx="294" cy="278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0" name="Rectangle 3097"/>
            <p:cNvSpPr>
              <a:spLocks noChangeAspect="1" noChangeArrowheads="1"/>
            </p:cNvSpPr>
            <p:nvPr/>
          </p:nvSpPr>
          <p:spPr bwMode="auto">
            <a:xfrm>
              <a:off x="678" y="849"/>
              <a:ext cx="290" cy="278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1" name="Rectangle 3098"/>
            <p:cNvSpPr>
              <a:spLocks noChangeAspect="1" noChangeArrowheads="1"/>
            </p:cNvSpPr>
            <p:nvPr/>
          </p:nvSpPr>
          <p:spPr bwMode="auto">
            <a:xfrm>
              <a:off x="940" y="579"/>
              <a:ext cx="290" cy="278"/>
            </a:xfrm>
            <a:prstGeom prst="rect">
              <a:avLst/>
            </a:prstGeom>
            <a:solidFill>
              <a:srgbClr val="E1D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2" name="Rectangle 3099"/>
            <p:cNvSpPr>
              <a:spLocks noChangeAspect="1" noChangeArrowheads="1"/>
            </p:cNvSpPr>
            <p:nvPr/>
          </p:nvSpPr>
          <p:spPr bwMode="auto">
            <a:xfrm>
              <a:off x="671" y="572"/>
              <a:ext cx="294" cy="278"/>
            </a:xfrm>
            <a:prstGeom prst="rect">
              <a:avLst/>
            </a:prstGeom>
            <a:solidFill>
              <a:srgbClr val="FFFF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3" name="Rectangle 3100"/>
            <p:cNvSpPr>
              <a:spLocks noChangeAspect="1" noChangeArrowheads="1"/>
            </p:cNvSpPr>
            <p:nvPr/>
          </p:nvSpPr>
          <p:spPr bwMode="auto">
            <a:xfrm>
              <a:off x="113" y="579"/>
              <a:ext cx="290" cy="278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4" name="Rectangle 3101"/>
            <p:cNvSpPr>
              <a:spLocks noChangeAspect="1" noChangeArrowheads="1"/>
            </p:cNvSpPr>
            <p:nvPr/>
          </p:nvSpPr>
          <p:spPr bwMode="auto">
            <a:xfrm>
              <a:off x="1230" y="849"/>
              <a:ext cx="290" cy="278"/>
            </a:xfrm>
            <a:prstGeom prst="rect">
              <a:avLst/>
            </a:prstGeom>
            <a:solidFill>
              <a:srgbClr val="CC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5" name="Rectangle 3102"/>
            <p:cNvSpPr>
              <a:spLocks noChangeAspect="1" noChangeArrowheads="1"/>
            </p:cNvSpPr>
            <p:nvPr/>
          </p:nvSpPr>
          <p:spPr bwMode="auto">
            <a:xfrm>
              <a:off x="1509" y="849"/>
              <a:ext cx="294" cy="278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6" name="Rectangle 3103"/>
            <p:cNvSpPr>
              <a:spLocks noChangeAspect="1" noChangeArrowheads="1"/>
            </p:cNvSpPr>
            <p:nvPr/>
          </p:nvSpPr>
          <p:spPr bwMode="auto">
            <a:xfrm>
              <a:off x="1509" y="579"/>
              <a:ext cx="294" cy="278"/>
            </a:xfrm>
            <a:prstGeom prst="rect">
              <a:avLst/>
            </a:prstGeom>
            <a:solidFill>
              <a:srgbClr val="FFFF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7" name="Line 3104"/>
            <p:cNvSpPr>
              <a:spLocks noChangeShapeType="1"/>
            </p:cNvSpPr>
            <p:nvPr/>
          </p:nvSpPr>
          <p:spPr bwMode="auto">
            <a:xfrm>
              <a:off x="113" y="845"/>
              <a:ext cx="5489" cy="4"/>
            </a:xfrm>
            <a:prstGeom prst="line">
              <a:avLst/>
            </a:prstGeom>
            <a:noFill/>
            <a:ln w="22225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3" name="Rectangle 2"/>
          <p:cNvSpPr/>
          <p:nvPr/>
        </p:nvSpPr>
        <p:spPr>
          <a:xfrm>
            <a:off x="2601913" y="312738"/>
            <a:ext cx="6542087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95250" algn="ctr" defTabSz="228600">
              <a:buFont typeface="Monotype Sorts" pitchFamily="2" charset="2"/>
              <a:buNone/>
              <a:defRPr/>
            </a:pPr>
            <a:r>
              <a:rPr lang="fr-FR" dirty="0" smtClean="0">
                <a:solidFill>
                  <a:schemeClr val="folHlink"/>
                </a:solidFill>
              </a:rPr>
              <a:t>Projet de catalogue d’actions</a:t>
            </a:r>
            <a:endParaRPr lang="fr-FR" dirty="0">
              <a:solidFill>
                <a:schemeClr val="folHlin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46500" y="39688"/>
            <a:ext cx="482282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95250" algn="ctr" defTabSz="228600">
              <a:buClr>
                <a:srgbClr val="0066FF"/>
              </a:buClr>
              <a:buFont typeface="Monotype Sorts" pitchFamily="2" charset="2"/>
              <a:buNone/>
              <a:defRPr/>
            </a:pPr>
            <a:r>
              <a:rPr lang="fr-FR" sz="2000" dirty="0">
                <a:solidFill>
                  <a:srgbClr val="0066FF"/>
                </a:solidFill>
              </a:rPr>
              <a:t> </a:t>
            </a: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252105"/>
              </p:ext>
            </p:extLst>
          </p:nvPr>
        </p:nvGraphicFramePr>
        <p:xfrm>
          <a:off x="36712" y="1052736"/>
          <a:ext cx="9073008" cy="5254248"/>
        </p:xfrm>
        <a:graphic>
          <a:graphicData uri="http://schemas.openxmlformats.org/drawingml/2006/table">
            <a:tbl>
              <a:tblPr firstRow="1" firstCol="1" bandRow="1"/>
              <a:tblGrid>
                <a:gridCol w="432048"/>
                <a:gridCol w="1440160"/>
                <a:gridCol w="2363934"/>
                <a:gridCol w="837415"/>
                <a:gridCol w="1335155"/>
                <a:gridCol w="1296144"/>
                <a:gridCol w="1368152"/>
              </a:tblGrid>
              <a:tr h="11756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Objectifs de développement durable</a:t>
                      </a:r>
                      <a:endParaRPr lang="fr-FR" sz="9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6" marR="51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Mesures contractuelles </a:t>
                      </a:r>
                      <a:endParaRPr lang="fr-FR" sz="9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6" marR="51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Objectif</a:t>
                      </a:r>
                      <a:endParaRPr lang="fr-FR" sz="900" b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6" marR="51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Action</a:t>
                      </a:r>
                      <a:endParaRPr lang="fr-FR" sz="900" b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6" marR="51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Effets attendus</a:t>
                      </a:r>
                      <a:endParaRPr lang="fr-FR" sz="9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6" marR="51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Effets autres</a:t>
                      </a:r>
                      <a:endParaRPr lang="fr-FR" sz="9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6" marR="51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5225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3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A</a:t>
                      </a:r>
                      <a:endParaRPr lang="fr-FR" sz="8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6" marR="51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i="1" kern="1200" dirty="0">
                          <a:solidFill>
                            <a:srgbClr val="00004D"/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Assurer la conservation des habitats naturels d’intérêt communautaire, en prenant en compte les espèces patrimoniales</a:t>
                      </a:r>
                      <a:endParaRPr lang="fr-FR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b="1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fr-FR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6" marR="51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A32332 Restauration des laisses de mer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6" marR="51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Protection des laisses de mer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6" marR="51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Nettoyage manuel sélectif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6" marR="51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Reconstitution de l’habitat « laisses de mer »</a:t>
                      </a:r>
                      <a:endParaRPr lang="fr-FR" sz="800" b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6" marR="51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Conservation Euphorbia péplis</a:t>
                      </a:r>
                      <a:endParaRPr lang="fr-FR" sz="800" b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Conservation flore et faune patrimoniale ( Nébrie, Pourpier de mer…)</a:t>
                      </a:r>
                      <a:endParaRPr lang="fr-FR" sz="800" b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6" marR="51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0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3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A</a:t>
                      </a:r>
                      <a:endParaRPr lang="fr-FR" sz="8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6" marR="51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A32327P Opérations innovantes au profit d’espèces ou d’habitats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6" marR="51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Protection des habitats dunaires</a:t>
                      </a:r>
                      <a:endParaRPr lang="fr-FR" sz="800" b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6" marR="51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Création d’</a:t>
                      </a:r>
                      <a:r>
                        <a:rPr lang="fr-FR" sz="800" b="1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exclos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6" marR="51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Conservation d’habitats dont « dunes grises » (prioritaire)</a:t>
                      </a:r>
                      <a:endParaRPr lang="fr-FR" sz="800" b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Possibilité de retour du Gravelot à collier interrompu</a:t>
                      </a:r>
                      <a:endParaRPr lang="fr-FR" sz="800" b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6" marR="51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Protection flore (Corbeille d’or…), faune (Lézard ocellé…)</a:t>
                      </a:r>
                      <a:endParaRPr lang="fr-FR" sz="800" b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6" marR="51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5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3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B</a:t>
                      </a:r>
                      <a:endParaRPr lang="fr-FR" sz="8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6" marR="51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i="1" kern="1200" dirty="0">
                          <a:solidFill>
                            <a:srgbClr val="00004D"/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 Assurer la conservation des espèces d’intérêt communautaire</a:t>
                      </a:r>
                      <a:endParaRPr lang="fr-FR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b="1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fr-FR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6" marR="51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F22702 Création ou rétablissement de mares forestières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6" marR="51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Réhabilitation d’habitats</a:t>
                      </a:r>
                      <a:endParaRPr lang="fr-FR" sz="800" b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6" marR="51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Création de mares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6" marR="51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Possibilité d’accueil de Cistude, Pélobate cultripède…</a:t>
                      </a:r>
                      <a:endParaRPr lang="fr-FR" sz="800" b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Apparition habitat « humide »</a:t>
                      </a:r>
                      <a:endParaRPr lang="fr-FR" sz="800" b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6" marR="51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Diversification flore/faune</a:t>
                      </a:r>
                      <a:endParaRPr lang="fr-FR" sz="800" b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6" marR="51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6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3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B</a:t>
                      </a:r>
                      <a:endParaRPr lang="fr-FR" sz="8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6" marR="51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F22701 Création ou rétablissement de clairières ou landes</a:t>
                      </a:r>
                      <a:endParaRPr lang="fr-FR" sz="800" b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(NB pour les pare-feu, on peut aussi s’appuyer sur F22713 Opérations innovantes au profit d’espèces ou d’habitats)</a:t>
                      </a:r>
                      <a:endParaRPr lang="fr-FR" sz="800" b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6" marR="51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Réhabilitation d’habitats</a:t>
                      </a:r>
                      <a:endParaRPr lang="fr-FR" sz="800" b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6" marR="51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Maintien de milieux ouverts :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- fauche de lisière (non justifiée sur Tarnos)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- ouverture et maintien de clairières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- pare-feu végétalisés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6" marR="51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Apparition d’habitats (pelouses annuelles, dune grise, lande sèche…)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Espèces ciblées : Engoulement d’Europe, </a:t>
                      </a:r>
                      <a:r>
                        <a:rPr lang="fr-FR" sz="800" b="1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Cricaète</a:t>
                      </a: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800" b="1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Jean-le</a:t>
                      </a: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 blanc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6" marR="51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Apparition d’espèces patrimoniales (</a:t>
                      </a:r>
                      <a:r>
                        <a:rPr lang="fr-FR" sz="800" b="1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Romulée</a:t>
                      </a: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 à bulbe, orchidacées…)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Terrain de chasse (Chiroptères…)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6" marR="51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0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3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B</a:t>
                      </a:r>
                      <a:endParaRPr lang="fr-FR" sz="8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6" marR="51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A32320P et R Chantier d’élimination ou de limitation d’une espèce indésirable (dune)</a:t>
                      </a:r>
                      <a:endParaRPr lang="fr-FR" sz="800" b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F22711 Chantier d’élimination ou de limitation d’une espèce indésirable (forêt)</a:t>
                      </a:r>
                      <a:endParaRPr lang="fr-FR" sz="800" b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6" marR="51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Réhabilitation d’habitats</a:t>
                      </a:r>
                      <a:endParaRPr lang="fr-FR" sz="800" b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6" marR="51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Contrôle d’espèces invasives</a:t>
                      </a:r>
                      <a:endParaRPr lang="fr-FR" sz="800" b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(cibles : Baccharis, Séneçon du Cap, Herbe de la Pampa…)</a:t>
                      </a:r>
                      <a:endParaRPr lang="fr-FR" sz="800" b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6" marR="51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Conservation des habitats (dune blanche, dune grise, 2180…)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6" marR="51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Retour de diversité, protection des espèces d’intérêt communautaire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6" marR="51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5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300" b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C</a:t>
                      </a:r>
                      <a:endParaRPr lang="fr-FR" sz="8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6" marR="51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i="1" kern="1200" dirty="0">
                          <a:solidFill>
                            <a:srgbClr val="00004D"/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 Prendre en compte le contexte socio-économique, afin de réduire les impacts sur les milieux et espèces</a:t>
                      </a:r>
                      <a:endParaRPr lang="fr-FR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6" marR="51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A32329 Lutte contre l’érosion des milieux dunaires ; A32326P Aménagements visant à informer les usagers</a:t>
                      </a:r>
                      <a:endParaRPr lang="fr-FR" sz="800" b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6" marR="51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Protection des habitats dunaires</a:t>
                      </a:r>
                      <a:endParaRPr lang="fr-FR" sz="800" b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6" marR="51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Mise en défens, signalétique</a:t>
                      </a:r>
                      <a:endParaRPr lang="fr-FR" sz="800" b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6" marR="51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Conservation des habitats dunaires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6" marR="51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Conservation des espèces patrimoniales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Objectif pédagogique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6" marR="51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5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3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C</a:t>
                      </a:r>
                      <a:endParaRPr lang="fr-FR" sz="8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6" marR="51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F22714 Investissements visant à informer les usagers de la forêt</a:t>
                      </a:r>
                      <a:endParaRPr lang="fr-FR" sz="800" b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6" marR="51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Protection des habitats en dune boisée</a:t>
                      </a:r>
                      <a:endParaRPr lang="fr-FR" sz="800" b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6" marR="51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Mise en défens, signalétique en milieu boisé</a:t>
                      </a:r>
                      <a:endParaRPr lang="fr-FR" sz="800" b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6" marR="51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Conservation des habitats dune boisée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6" marR="51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Conservation des espèces patrimoniales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Objectif pédagogique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6" marR="51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1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3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C</a:t>
                      </a:r>
                      <a:endParaRPr lang="fr-FR" sz="8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6" marR="51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Voir A32327P Opérations innovantes au profit d’espèces ou d’habitats</a:t>
                      </a:r>
                      <a:endParaRPr lang="fr-FR" sz="800" b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6" marR="51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Réhabilitation d’habitats</a:t>
                      </a:r>
                      <a:endParaRPr lang="fr-FR" sz="800" b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6" marR="51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Nettoyage manuel sélectif de la dune</a:t>
                      </a:r>
                      <a:endParaRPr lang="fr-FR" sz="800" b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6" marR="51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Conservation d’habitats</a:t>
                      </a:r>
                      <a:endParaRPr lang="fr-FR" sz="800" b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fr-FR" sz="800" b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6" marR="51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Limitation de la pollution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Aspect paysager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16" marR="51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42768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Papyrus" pitchFamily="66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Papyrus" pitchFamily="66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Papyrus" pitchFamily="66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Papyrus" pitchFamily="66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Papyru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Papyru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Papyru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Papyru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Papyrus" pitchFamily="66" charset="0"/>
              </a:defRPr>
            </a:lvl9pPr>
          </a:lstStyle>
          <a:p>
            <a:fld id="{0D96DE91-B1CC-489A-85B5-29B6A5B7BDB9}" type="slidenum">
              <a:rPr kumimoji="0" lang="fr-FR" sz="1400" smtClean="0">
                <a:latin typeface="Times New Roman" pitchFamily="18" charset="0"/>
              </a:rPr>
              <a:pPr/>
              <a:t>12</a:t>
            </a:fld>
            <a:endParaRPr kumimoji="0" lang="fr-FR" sz="1400" smtClean="0">
              <a:latin typeface="Times New Roman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50" y="1189038"/>
            <a:ext cx="9144000" cy="511175"/>
          </a:xfrm>
        </p:spPr>
        <p:txBody>
          <a:bodyPr wrap="none"/>
          <a:lstStyle/>
          <a:p>
            <a:pPr marL="95250" indent="0" algn="ctr" defTabSz="228600"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fr-FR" sz="1800" i="1" dirty="0" smtClean="0">
                <a:solidFill>
                  <a:srgbClr val="FF9900"/>
                </a:solidFill>
                <a:latin typeface="Papyrus" pitchFamily="66" charset="0"/>
              </a:rPr>
              <a:t>Phases de travail suivantes</a:t>
            </a:r>
          </a:p>
          <a:p>
            <a:pPr marL="95250" indent="0" algn="ctr" defTabSz="228600">
              <a:lnSpc>
                <a:spcPct val="90000"/>
              </a:lnSpc>
              <a:buFont typeface="Monotype Sorts" pitchFamily="2" charset="2"/>
              <a:buNone/>
              <a:defRPr/>
            </a:pPr>
            <a:endParaRPr lang="fr-FR" sz="1800" i="1" dirty="0" smtClean="0">
              <a:solidFill>
                <a:schemeClr val="bg2"/>
              </a:solidFill>
              <a:latin typeface="Papyrus" pitchFamily="66" charset="0"/>
              <a:sym typeface="Wingdings" pitchFamily="2" charset="2"/>
            </a:endParaRPr>
          </a:p>
        </p:txBody>
      </p:sp>
      <p:pic>
        <p:nvPicPr>
          <p:cNvPr id="16388" name="Picture 13" descr="LOGOCOU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94450"/>
            <a:ext cx="1065213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39"/>
          <p:cNvSpPr>
            <a:spLocks noChangeArrowheads="1"/>
          </p:cNvSpPr>
          <p:nvPr/>
        </p:nvSpPr>
        <p:spPr bwMode="auto">
          <a:xfrm>
            <a:off x="4932363" y="88900"/>
            <a:ext cx="1841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fr-FR" sz="1600">
              <a:solidFill>
                <a:srgbClr val="99CC00"/>
              </a:solidFill>
              <a:effectLst/>
            </a:endParaRPr>
          </a:p>
        </p:txBody>
      </p:sp>
      <p:grpSp>
        <p:nvGrpSpPr>
          <p:cNvPr id="16390" name="Group 40"/>
          <p:cNvGrpSpPr>
            <a:grpSpLocks/>
          </p:cNvGrpSpPr>
          <p:nvPr/>
        </p:nvGrpSpPr>
        <p:grpSpPr bwMode="auto">
          <a:xfrm>
            <a:off x="8740775" y="6345238"/>
            <a:ext cx="396875" cy="503237"/>
            <a:chOff x="90" y="91"/>
            <a:chExt cx="567" cy="708"/>
          </a:xfrm>
        </p:grpSpPr>
        <p:sp>
          <p:nvSpPr>
            <p:cNvPr id="6185" name="Rectangle 41"/>
            <p:cNvSpPr>
              <a:spLocks noChangeAspect="1" noChangeArrowheads="1"/>
            </p:cNvSpPr>
            <p:nvPr/>
          </p:nvSpPr>
          <p:spPr bwMode="auto">
            <a:xfrm>
              <a:off x="90" y="518"/>
              <a:ext cx="284" cy="281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186" name="Rectangle 42"/>
            <p:cNvSpPr>
              <a:spLocks noChangeAspect="1" noChangeArrowheads="1"/>
            </p:cNvSpPr>
            <p:nvPr/>
          </p:nvSpPr>
          <p:spPr bwMode="auto">
            <a:xfrm>
              <a:off x="374" y="234"/>
              <a:ext cx="283" cy="284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187" name="Rectangle 43"/>
            <p:cNvSpPr>
              <a:spLocks noChangeAspect="1" noChangeArrowheads="1"/>
            </p:cNvSpPr>
            <p:nvPr/>
          </p:nvSpPr>
          <p:spPr bwMode="auto">
            <a:xfrm>
              <a:off x="228" y="91"/>
              <a:ext cx="143" cy="141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grpSp>
        <p:nvGrpSpPr>
          <p:cNvPr id="16391" name="Group 3095"/>
          <p:cNvGrpSpPr>
            <a:grpSpLocks/>
          </p:cNvGrpSpPr>
          <p:nvPr/>
        </p:nvGrpSpPr>
        <p:grpSpPr bwMode="auto">
          <a:xfrm>
            <a:off x="6350" y="0"/>
            <a:ext cx="8783638" cy="642938"/>
            <a:chOff x="113" y="572"/>
            <a:chExt cx="5489" cy="555"/>
          </a:xfrm>
        </p:grpSpPr>
        <p:sp>
          <p:nvSpPr>
            <p:cNvPr id="19" name="Rectangle 3096"/>
            <p:cNvSpPr>
              <a:spLocks noChangeAspect="1" noChangeArrowheads="1"/>
            </p:cNvSpPr>
            <p:nvPr/>
          </p:nvSpPr>
          <p:spPr bwMode="auto">
            <a:xfrm>
              <a:off x="392" y="849"/>
              <a:ext cx="294" cy="278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0" name="Rectangle 3097"/>
            <p:cNvSpPr>
              <a:spLocks noChangeAspect="1" noChangeArrowheads="1"/>
            </p:cNvSpPr>
            <p:nvPr/>
          </p:nvSpPr>
          <p:spPr bwMode="auto">
            <a:xfrm>
              <a:off x="678" y="849"/>
              <a:ext cx="290" cy="278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1" name="Rectangle 3098"/>
            <p:cNvSpPr>
              <a:spLocks noChangeAspect="1" noChangeArrowheads="1"/>
            </p:cNvSpPr>
            <p:nvPr/>
          </p:nvSpPr>
          <p:spPr bwMode="auto">
            <a:xfrm>
              <a:off x="940" y="579"/>
              <a:ext cx="290" cy="278"/>
            </a:xfrm>
            <a:prstGeom prst="rect">
              <a:avLst/>
            </a:prstGeom>
            <a:solidFill>
              <a:srgbClr val="E1D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2" name="Rectangle 3099"/>
            <p:cNvSpPr>
              <a:spLocks noChangeAspect="1" noChangeArrowheads="1"/>
            </p:cNvSpPr>
            <p:nvPr/>
          </p:nvSpPr>
          <p:spPr bwMode="auto">
            <a:xfrm>
              <a:off x="671" y="572"/>
              <a:ext cx="294" cy="278"/>
            </a:xfrm>
            <a:prstGeom prst="rect">
              <a:avLst/>
            </a:prstGeom>
            <a:solidFill>
              <a:srgbClr val="FFFF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3" name="Rectangle 3100"/>
            <p:cNvSpPr>
              <a:spLocks noChangeAspect="1" noChangeArrowheads="1"/>
            </p:cNvSpPr>
            <p:nvPr/>
          </p:nvSpPr>
          <p:spPr bwMode="auto">
            <a:xfrm>
              <a:off x="113" y="579"/>
              <a:ext cx="290" cy="278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4" name="Rectangle 3101"/>
            <p:cNvSpPr>
              <a:spLocks noChangeAspect="1" noChangeArrowheads="1"/>
            </p:cNvSpPr>
            <p:nvPr/>
          </p:nvSpPr>
          <p:spPr bwMode="auto">
            <a:xfrm>
              <a:off x="1230" y="849"/>
              <a:ext cx="290" cy="278"/>
            </a:xfrm>
            <a:prstGeom prst="rect">
              <a:avLst/>
            </a:prstGeom>
            <a:solidFill>
              <a:srgbClr val="CC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5" name="Rectangle 3102"/>
            <p:cNvSpPr>
              <a:spLocks noChangeAspect="1" noChangeArrowheads="1"/>
            </p:cNvSpPr>
            <p:nvPr/>
          </p:nvSpPr>
          <p:spPr bwMode="auto">
            <a:xfrm>
              <a:off x="1509" y="849"/>
              <a:ext cx="294" cy="278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6" name="Rectangle 3103"/>
            <p:cNvSpPr>
              <a:spLocks noChangeAspect="1" noChangeArrowheads="1"/>
            </p:cNvSpPr>
            <p:nvPr/>
          </p:nvSpPr>
          <p:spPr bwMode="auto">
            <a:xfrm>
              <a:off x="1509" y="579"/>
              <a:ext cx="294" cy="278"/>
            </a:xfrm>
            <a:prstGeom prst="rect">
              <a:avLst/>
            </a:prstGeom>
            <a:solidFill>
              <a:srgbClr val="FFFF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7" name="Line 3104"/>
            <p:cNvSpPr>
              <a:spLocks noChangeShapeType="1"/>
            </p:cNvSpPr>
            <p:nvPr/>
          </p:nvSpPr>
          <p:spPr bwMode="auto">
            <a:xfrm>
              <a:off x="113" y="845"/>
              <a:ext cx="5489" cy="4"/>
            </a:xfrm>
            <a:prstGeom prst="line">
              <a:avLst/>
            </a:prstGeom>
            <a:noFill/>
            <a:ln w="22225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3" name="Rectangle 2"/>
          <p:cNvSpPr/>
          <p:nvPr/>
        </p:nvSpPr>
        <p:spPr>
          <a:xfrm>
            <a:off x="2601913" y="312738"/>
            <a:ext cx="6542087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95250" algn="ctr" defTabSz="228600">
              <a:buFont typeface="Monotype Sorts" pitchFamily="2" charset="2"/>
              <a:buNone/>
              <a:defRPr/>
            </a:pPr>
            <a:r>
              <a:rPr lang="fr-FR" sz="2400" dirty="0" smtClean="0">
                <a:solidFill>
                  <a:schemeClr val="folHlink"/>
                </a:solidFill>
              </a:rPr>
              <a:t>Suite de la démarche de révision des </a:t>
            </a:r>
            <a:r>
              <a:rPr lang="fr-FR" sz="2400" dirty="0" err="1" smtClean="0">
                <a:solidFill>
                  <a:schemeClr val="folHlink"/>
                </a:solidFill>
              </a:rPr>
              <a:t>docobs</a:t>
            </a:r>
            <a:endParaRPr lang="fr-FR" sz="2400" dirty="0">
              <a:solidFill>
                <a:schemeClr val="folHlin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46500" y="39688"/>
            <a:ext cx="482282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95250" algn="ctr" defTabSz="228600">
              <a:buClr>
                <a:srgbClr val="0066FF"/>
              </a:buClr>
              <a:buFont typeface="Monotype Sorts" pitchFamily="2" charset="2"/>
              <a:buNone/>
              <a:defRPr/>
            </a:pPr>
            <a:r>
              <a:rPr lang="fr-FR" sz="2000" dirty="0">
                <a:solidFill>
                  <a:srgbClr val="0066FF"/>
                </a:solidFill>
              </a:rPr>
              <a:t>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70237" y="1844824"/>
            <a:ext cx="8569325" cy="565077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buFont typeface="Monotype Sorts" pitchFamily="2" charset="2"/>
              <a:buNone/>
              <a:defRPr/>
            </a:pPr>
            <a:endParaRPr lang="fr-FR" sz="1800" b="1" dirty="0">
              <a:solidFill>
                <a:schemeClr val="tx2">
                  <a:lumMod val="50000"/>
                </a:schemeClr>
              </a:solidFill>
              <a:effectLst/>
            </a:endParaRPr>
          </a:p>
          <a:p>
            <a:pPr marL="285750" indent="-285750" algn="just">
              <a:buFont typeface="Wingdings" pitchFamily="2" charset="2"/>
              <a:buChar char="è"/>
              <a:defRPr/>
            </a:pPr>
            <a:r>
              <a:rPr lang="fr-FR" sz="1800" b="1" dirty="0" smtClean="0">
                <a:solidFill>
                  <a:schemeClr val="tx2">
                    <a:lumMod val="50000"/>
                  </a:schemeClr>
                </a:solidFill>
                <a:effectLst/>
                <a:sym typeface="Wingdings" pitchFamily="2" charset="2"/>
              </a:rPr>
              <a:t>Rappelons tout d’abord que vous pouvez faire parvenir vos remarques sous quinze jours après mise en ligne du compte-rendu de réunion. Tout document susceptible d’enrichir la connaissance des sites sera le bienvenu,</a:t>
            </a:r>
          </a:p>
          <a:p>
            <a:pPr marL="285750" indent="-285750" algn="just">
              <a:buFont typeface="Wingdings" pitchFamily="2" charset="2"/>
              <a:buChar char="è"/>
              <a:defRPr/>
            </a:pPr>
            <a:endParaRPr lang="fr-FR" sz="1800" b="1" dirty="0">
              <a:solidFill>
                <a:schemeClr val="tx2">
                  <a:lumMod val="50000"/>
                </a:schemeClr>
              </a:solidFill>
              <a:effectLst/>
              <a:sym typeface="Wingdings" pitchFamily="2" charset="2"/>
            </a:endParaRPr>
          </a:p>
          <a:p>
            <a:pPr marL="285750" indent="-285750" algn="just">
              <a:buFont typeface="Wingdings" pitchFamily="2" charset="2"/>
              <a:buChar char="è"/>
              <a:defRPr/>
            </a:pPr>
            <a:r>
              <a:rPr lang="fr-FR" sz="1800" b="1" dirty="0" smtClean="0">
                <a:solidFill>
                  <a:schemeClr val="tx2">
                    <a:lumMod val="50000"/>
                  </a:schemeClr>
                </a:solidFill>
                <a:effectLst/>
                <a:sym typeface="Wingdings" pitchFamily="2" charset="2"/>
              </a:rPr>
              <a:t>La phase suivante sera la préparation du </a:t>
            </a:r>
            <a:r>
              <a:rPr lang="fr-FR" sz="1800" b="1" dirty="0" err="1" smtClean="0">
                <a:solidFill>
                  <a:schemeClr val="tx2">
                    <a:lumMod val="50000"/>
                  </a:schemeClr>
                </a:solidFill>
                <a:effectLst/>
                <a:sym typeface="Wingdings" pitchFamily="2" charset="2"/>
              </a:rPr>
              <a:t>docob</a:t>
            </a:r>
            <a:r>
              <a:rPr lang="fr-FR" sz="1800" b="1" dirty="0" smtClean="0">
                <a:solidFill>
                  <a:schemeClr val="tx2">
                    <a:lumMod val="50000"/>
                  </a:schemeClr>
                </a:solidFill>
                <a:effectLst/>
                <a:sym typeface="Wingdings" pitchFamily="2" charset="2"/>
              </a:rPr>
              <a:t> révisé, et la cartographie avec notamment l’intégration des nouveaux périmètres (néanmoins, il pourra y avoir un déphasage, tant que leur validation ne sera pas actée en </a:t>
            </a:r>
            <a:r>
              <a:rPr lang="fr-FR" sz="1800" b="1" dirty="0" err="1" smtClean="0">
                <a:solidFill>
                  <a:schemeClr val="tx2">
                    <a:lumMod val="50000"/>
                  </a:schemeClr>
                </a:solidFill>
                <a:effectLst/>
                <a:sym typeface="Wingdings" pitchFamily="2" charset="2"/>
              </a:rPr>
              <a:t>copil</a:t>
            </a:r>
            <a:r>
              <a:rPr lang="fr-FR" sz="1800" b="1" dirty="0" smtClean="0">
                <a:solidFill>
                  <a:schemeClr val="tx2">
                    <a:lumMod val="50000"/>
                  </a:schemeClr>
                </a:solidFill>
                <a:effectLst/>
                <a:sym typeface="Wingdings" pitchFamily="2" charset="2"/>
              </a:rPr>
              <a:t>).</a:t>
            </a:r>
          </a:p>
          <a:p>
            <a:pPr marL="285750" indent="-285750" algn="just">
              <a:buFont typeface="Wingdings" pitchFamily="2" charset="2"/>
              <a:buChar char="è"/>
              <a:defRPr/>
            </a:pPr>
            <a:endParaRPr lang="fr-FR" sz="1800" b="1" dirty="0">
              <a:solidFill>
                <a:schemeClr val="tx2">
                  <a:lumMod val="50000"/>
                </a:schemeClr>
              </a:solidFill>
              <a:effectLst/>
              <a:sym typeface="Wingdings" pitchFamily="2" charset="2"/>
            </a:endParaRPr>
          </a:p>
          <a:p>
            <a:pPr marL="285750" indent="-285750" algn="just">
              <a:buFont typeface="Wingdings" pitchFamily="2" charset="2"/>
              <a:buChar char="è"/>
              <a:defRPr/>
            </a:pPr>
            <a:r>
              <a:rPr lang="fr-FR" sz="1800" b="1" dirty="0" smtClean="0">
                <a:solidFill>
                  <a:schemeClr val="tx2">
                    <a:lumMod val="50000"/>
                  </a:schemeClr>
                </a:solidFill>
                <a:effectLst/>
                <a:sym typeface="Wingdings" pitchFamily="2" charset="2"/>
              </a:rPr>
              <a:t>Nous formulons la proposition d’envoyer aux membres du CRES (mise en ligne) les projets de </a:t>
            </a:r>
            <a:r>
              <a:rPr lang="fr-FR" sz="1800" b="1" dirty="0" err="1" smtClean="0">
                <a:solidFill>
                  <a:schemeClr val="tx2">
                    <a:lumMod val="50000"/>
                  </a:schemeClr>
                </a:solidFill>
                <a:effectLst/>
                <a:sym typeface="Wingdings" pitchFamily="2" charset="2"/>
              </a:rPr>
              <a:t>docobs</a:t>
            </a:r>
            <a:r>
              <a:rPr lang="fr-FR" sz="1800" b="1" dirty="0" smtClean="0">
                <a:solidFill>
                  <a:schemeClr val="tx2">
                    <a:lumMod val="50000"/>
                  </a:schemeClr>
                </a:solidFill>
                <a:effectLst/>
                <a:sym typeface="Wingdings" pitchFamily="2" charset="2"/>
              </a:rPr>
              <a:t>, sans avoir à nous réunir de nouveau, la validation sera faite en </a:t>
            </a:r>
            <a:r>
              <a:rPr lang="fr-FR" sz="1800" b="1" dirty="0" err="1" smtClean="0">
                <a:solidFill>
                  <a:schemeClr val="tx2">
                    <a:lumMod val="50000"/>
                  </a:schemeClr>
                </a:solidFill>
                <a:effectLst/>
                <a:sym typeface="Wingdings" pitchFamily="2" charset="2"/>
              </a:rPr>
              <a:t>copil</a:t>
            </a:r>
            <a:r>
              <a:rPr lang="fr-FR" sz="1800" b="1" dirty="0" smtClean="0">
                <a:solidFill>
                  <a:schemeClr val="tx2">
                    <a:lumMod val="50000"/>
                  </a:schemeClr>
                </a:solidFill>
                <a:effectLst/>
                <a:sym typeface="Wingdings" pitchFamily="2" charset="2"/>
              </a:rPr>
              <a:t> : êtes-vous d’accord sur ce principe ?</a:t>
            </a:r>
            <a:endParaRPr lang="fr-FR" sz="1800" b="1" dirty="0">
              <a:solidFill>
                <a:schemeClr val="tx2">
                  <a:lumMod val="50000"/>
                </a:schemeClr>
              </a:solidFill>
              <a:effectLst/>
              <a:sym typeface="Wingdings" pitchFamily="2" charset="2"/>
            </a:endParaRPr>
          </a:p>
          <a:p>
            <a:pPr algn="just">
              <a:buFont typeface="Monotype Sorts" pitchFamily="2" charset="2"/>
              <a:buNone/>
              <a:defRPr/>
            </a:pPr>
            <a:endParaRPr lang="fr-FR" sz="1800" b="1" dirty="0">
              <a:solidFill>
                <a:schemeClr val="tx2">
                  <a:lumMod val="50000"/>
                </a:schemeClr>
              </a:solidFill>
              <a:effectLst/>
            </a:endParaRPr>
          </a:p>
          <a:p>
            <a:pPr algn="ctr">
              <a:buFont typeface="Monotype Sorts" pitchFamily="2" charset="2"/>
              <a:buNone/>
              <a:defRPr/>
            </a:pPr>
            <a:r>
              <a:rPr lang="fr-FR" sz="2400" b="1" dirty="0">
                <a:solidFill>
                  <a:schemeClr val="tx2">
                    <a:lumMod val="50000"/>
                  </a:schemeClr>
                </a:solidFill>
                <a:effectLst/>
              </a:rPr>
              <a:t>Autres avis et remarques ?</a:t>
            </a:r>
          </a:p>
          <a:p>
            <a:pPr algn="just">
              <a:buFont typeface="Monotype Sorts" pitchFamily="2" charset="2"/>
              <a:buNone/>
              <a:defRPr/>
            </a:pPr>
            <a:endParaRPr lang="fr-FR" sz="1800" b="1" dirty="0">
              <a:solidFill>
                <a:schemeClr val="tx2">
                  <a:lumMod val="50000"/>
                </a:schemeClr>
              </a:solidFill>
              <a:effectLst/>
            </a:endParaRPr>
          </a:p>
          <a:p>
            <a:pPr algn="just">
              <a:buFont typeface="Monotype Sorts" pitchFamily="2" charset="2"/>
              <a:buNone/>
              <a:defRPr/>
            </a:pPr>
            <a:endParaRPr lang="fr-FR" sz="1800" dirty="0">
              <a:solidFill>
                <a:schemeClr val="tx2">
                  <a:lumMod val="50000"/>
                </a:schemeClr>
              </a:solidFill>
              <a:effectLst/>
            </a:endParaRPr>
          </a:p>
          <a:p>
            <a:pPr algn="just">
              <a:buFont typeface="Monotype Sorts" pitchFamily="2" charset="2"/>
              <a:buNone/>
              <a:defRPr/>
            </a:pPr>
            <a:endParaRPr lang="fr-FR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Papyrus" pitchFamily="66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Papyrus" pitchFamily="66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Papyrus" pitchFamily="66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Papyrus" pitchFamily="66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Papyru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Papyru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Papyru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Papyru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Papyrus" pitchFamily="66" charset="0"/>
              </a:defRPr>
            </a:lvl9pPr>
          </a:lstStyle>
          <a:p>
            <a:fld id="{DFBBEC7D-5643-4A91-8C11-9CF486B81382}" type="slidenum">
              <a:rPr kumimoji="0" lang="fr-FR" sz="1400" smtClean="0">
                <a:latin typeface="Times New Roman" pitchFamily="18" charset="0"/>
              </a:rPr>
              <a:pPr/>
              <a:t>13</a:t>
            </a:fld>
            <a:endParaRPr kumimoji="0" lang="fr-FR" sz="1400" smtClean="0">
              <a:latin typeface="Times New Roman" pitchFamily="18" charset="0"/>
            </a:endParaRPr>
          </a:p>
        </p:txBody>
      </p:sp>
      <p:pic>
        <p:nvPicPr>
          <p:cNvPr id="21507" name="Picture 13" descr="LOGOCOU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94450"/>
            <a:ext cx="1065213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39"/>
          <p:cNvSpPr>
            <a:spLocks noChangeArrowheads="1"/>
          </p:cNvSpPr>
          <p:nvPr/>
        </p:nvSpPr>
        <p:spPr bwMode="auto">
          <a:xfrm>
            <a:off x="4932363" y="88900"/>
            <a:ext cx="1841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fr-FR" sz="1600">
              <a:solidFill>
                <a:srgbClr val="99CC00"/>
              </a:solidFill>
              <a:effectLst/>
            </a:endParaRPr>
          </a:p>
        </p:txBody>
      </p:sp>
      <p:grpSp>
        <p:nvGrpSpPr>
          <p:cNvPr id="21509" name="Group 40"/>
          <p:cNvGrpSpPr>
            <a:grpSpLocks/>
          </p:cNvGrpSpPr>
          <p:nvPr/>
        </p:nvGrpSpPr>
        <p:grpSpPr bwMode="auto">
          <a:xfrm>
            <a:off x="8740775" y="6345238"/>
            <a:ext cx="396875" cy="503237"/>
            <a:chOff x="90" y="91"/>
            <a:chExt cx="567" cy="708"/>
          </a:xfrm>
        </p:grpSpPr>
        <p:sp>
          <p:nvSpPr>
            <p:cNvPr id="6185" name="Rectangle 41"/>
            <p:cNvSpPr>
              <a:spLocks noChangeAspect="1" noChangeArrowheads="1"/>
            </p:cNvSpPr>
            <p:nvPr/>
          </p:nvSpPr>
          <p:spPr bwMode="auto">
            <a:xfrm>
              <a:off x="90" y="518"/>
              <a:ext cx="284" cy="281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186" name="Rectangle 42"/>
            <p:cNvSpPr>
              <a:spLocks noChangeAspect="1" noChangeArrowheads="1"/>
            </p:cNvSpPr>
            <p:nvPr/>
          </p:nvSpPr>
          <p:spPr bwMode="auto">
            <a:xfrm>
              <a:off x="374" y="234"/>
              <a:ext cx="283" cy="284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187" name="Rectangle 43"/>
            <p:cNvSpPr>
              <a:spLocks noChangeAspect="1" noChangeArrowheads="1"/>
            </p:cNvSpPr>
            <p:nvPr/>
          </p:nvSpPr>
          <p:spPr bwMode="auto">
            <a:xfrm>
              <a:off x="228" y="91"/>
              <a:ext cx="143" cy="141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grpSp>
        <p:nvGrpSpPr>
          <p:cNvPr id="21510" name="Group 3095"/>
          <p:cNvGrpSpPr>
            <a:grpSpLocks/>
          </p:cNvGrpSpPr>
          <p:nvPr/>
        </p:nvGrpSpPr>
        <p:grpSpPr bwMode="auto">
          <a:xfrm>
            <a:off x="6350" y="0"/>
            <a:ext cx="8783638" cy="642938"/>
            <a:chOff x="113" y="572"/>
            <a:chExt cx="5489" cy="555"/>
          </a:xfrm>
        </p:grpSpPr>
        <p:sp>
          <p:nvSpPr>
            <p:cNvPr id="19" name="Rectangle 3096"/>
            <p:cNvSpPr>
              <a:spLocks noChangeAspect="1" noChangeArrowheads="1"/>
            </p:cNvSpPr>
            <p:nvPr/>
          </p:nvSpPr>
          <p:spPr bwMode="auto">
            <a:xfrm>
              <a:off x="392" y="849"/>
              <a:ext cx="294" cy="278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0" name="Rectangle 3097"/>
            <p:cNvSpPr>
              <a:spLocks noChangeAspect="1" noChangeArrowheads="1"/>
            </p:cNvSpPr>
            <p:nvPr/>
          </p:nvSpPr>
          <p:spPr bwMode="auto">
            <a:xfrm>
              <a:off x="678" y="849"/>
              <a:ext cx="290" cy="278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1" name="Rectangle 3098"/>
            <p:cNvSpPr>
              <a:spLocks noChangeAspect="1" noChangeArrowheads="1"/>
            </p:cNvSpPr>
            <p:nvPr/>
          </p:nvSpPr>
          <p:spPr bwMode="auto">
            <a:xfrm>
              <a:off x="940" y="579"/>
              <a:ext cx="290" cy="278"/>
            </a:xfrm>
            <a:prstGeom prst="rect">
              <a:avLst/>
            </a:prstGeom>
            <a:solidFill>
              <a:srgbClr val="E1D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2" name="Rectangle 3099"/>
            <p:cNvSpPr>
              <a:spLocks noChangeAspect="1" noChangeArrowheads="1"/>
            </p:cNvSpPr>
            <p:nvPr/>
          </p:nvSpPr>
          <p:spPr bwMode="auto">
            <a:xfrm>
              <a:off x="671" y="572"/>
              <a:ext cx="294" cy="278"/>
            </a:xfrm>
            <a:prstGeom prst="rect">
              <a:avLst/>
            </a:prstGeom>
            <a:solidFill>
              <a:srgbClr val="FFFF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3" name="Rectangle 3100"/>
            <p:cNvSpPr>
              <a:spLocks noChangeAspect="1" noChangeArrowheads="1"/>
            </p:cNvSpPr>
            <p:nvPr/>
          </p:nvSpPr>
          <p:spPr bwMode="auto">
            <a:xfrm>
              <a:off x="113" y="579"/>
              <a:ext cx="290" cy="278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4" name="Rectangle 3101"/>
            <p:cNvSpPr>
              <a:spLocks noChangeAspect="1" noChangeArrowheads="1"/>
            </p:cNvSpPr>
            <p:nvPr/>
          </p:nvSpPr>
          <p:spPr bwMode="auto">
            <a:xfrm>
              <a:off x="1230" y="849"/>
              <a:ext cx="290" cy="278"/>
            </a:xfrm>
            <a:prstGeom prst="rect">
              <a:avLst/>
            </a:prstGeom>
            <a:solidFill>
              <a:srgbClr val="CC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5" name="Rectangle 3102"/>
            <p:cNvSpPr>
              <a:spLocks noChangeAspect="1" noChangeArrowheads="1"/>
            </p:cNvSpPr>
            <p:nvPr/>
          </p:nvSpPr>
          <p:spPr bwMode="auto">
            <a:xfrm>
              <a:off x="1509" y="849"/>
              <a:ext cx="294" cy="278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6" name="Rectangle 3103"/>
            <p:cNvSpPr>
              <a:spLocks noChangeAspect="1" noChangeArrowheads="1"/>
            </p:cNvSpPr>
            <p:nvPr/>
          </p:nvSpPr>
          <p:spPr bwMode="auto">
            <a:xfrm>
              <a:off x="1509" y="579"/>
              <a:ext cx="294" cy="278"/>
            </a:xfrm>
            <a:prstGeom prst="rect">
              <a:avLst/>
            </a:prstGeom>
            <a:solidFill>
              <a:srgbClr val="FFFF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7" name="Line 3104"/>
            <p:cNvSpPr>
              <a:spLocks noChangeShapeType="1"/>
            </p:cNvSpPr>
            <p:nvPr/>
          </p:nvSpPr>
          <p:spPr bwMode="auto">
            <a:xfrm>
              <a:off x="113" y="845"/>
              <a:ext cx="5489" cy="4"/>
            </a:xfrm>
            <a:prstGeom prst="line">
              <a:avLst/>
            </a:prstGeom>
            <a:noFill/>
            <a:ln w="22225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4" name="Rectangle 3"/>
          <p:cNvSpPr/>
          <p:nvPr/>
        </p:nvSpPr>
        <p:spPr>
          <a:xfrm>
            <a:off x="3746500" y="39688"/>
            <a:ext cx="482282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95250" algn="ctr" defTabSz="228600">
              <a:buClr>
                <a:srgbClr val="0066FF"/>
              </a:buClr>
              <a:buFont typeface="Monotype Sorts" pitchFamily="2" charset="2"/>
              <a:buNone/>
              <a:defRPr/>
            </a:pPr>
            <a:r>
              <a:rPr lang="fr-FR" sz="2000" dirty="0">
                <a:solidFill>
                  <a:srgbClr val="0066FF"/>
                </a:solidFill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1425781" y="3890665"/>
            <a:ext cx="6830716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Monotype Sorts" pitchFamily="2" charset="2"/>
              <a:buNone/>
              <a:defRPr/>
            </a:pPr>
            <a:r>
              <a:rPr lang="fr-FR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Merci pour votre attention </a:t>
            </a:r>
          </a:p>
        </p:txBody>
      </p:sp>
      <p:pic>
        <p:nvPicPr>
          <p:cNvPr id="21513" name="Picture 5" descr="logonatu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563" y="376238"/>
            <a:ext cx="1490662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921500" y="6332538"/>
            <a:ext cx="1905000" cy="457200"/>
          </a:xfrm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Papyrus" pitchFamily="66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Papyrus" pitchFamily="66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Papyrus" pitchFamily="66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Papyrus" pitchFamily="66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Papyru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Papyru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Papyru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Papyru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Papyrus" pitchFamily="66" charset="0"/>
              </a:defRPr>
            </a:lvl9pPr>
          </a:lstStyle>
          <a:p>
            <a:pPr>
              <a:defRPr/>
            </a:pPr>
            <a:fld id="{6B74DFA8-6CDB-4F68-B796-CD36B9BA95EE}" type="slidenum">
              <a:rPr kumimoji="0" lang="fr-FR" sz="140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pPr>
                <a:defRPr/>
              </a:pPr>
              <a:t>2</a:t>
            </a:fld>
            <a:endParaRPr kumimoji="0" lang="fr-FR" sz="1400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6350" y="981075"/>
            <a:ext cx="9144000" cy="5257800"/>
          </a:xfrm>
        </p:spPr>
        <p:txBody>
          <a:bodyPr wrap="none"/>
          <a:lstStyle/>
          <a:p>
            <a:pPr marL="95250" indent="0" algn="ctr" defTabSz="228600">
              <a:lnSpc>
                <a:spcPct val="90000"/>
              </a:lnSpc>
              <a:buFont typeface="Monotype Sorts" pitchFamily="2" charset="2"/>
              <a:buNone/>
              <a:defRPr/>
            </a:pPr>
            <a:endParaRPr lang="fr-FR" sz="1800" i="1" dirty="0" smtClean="0">
              <a:solidFill>
                <a:srgbClr val="FF9900"/>
              </a:solidFill>
              <a:latin typeface="Papyrus" pitchFamily="66" charset="0"/>
            </a:endParaRPr>
          </a:p>
          <a:p>
            <a:pPr marL="381000" indent="-285750" defTabSz="228600">
              <a:lnSpc>
                <a:spcPct val="90000"/>
              </a:lnSpc>
              <a:buFont typeface="Wingdings" pitchFamily="2" charset="2"/>
              <a:buChar char="è"/>
              <a:defRPr/>
            </a:pPr>
            <a:r>
              <a:rPr lang="fr-FR" sz="1800" i="1" dirty="0" smtClean="0">
                <a:solidFill>
                  <a:schemeClr val="bg2"/>
                </a:solidFill>
                <a:latin typeface="Papyrus" pitchFamily="66" charset="0"/>
                <a:sym typeface="Wingdings" pitchFamily="2" charset="2"/>
              </a:rPr>
              <a:t>L’ONF  a été chargé de la révision des documents d’objectifs</a:t>
            </a:r>
          </a:p>
          <a:p>
            <a:pPr marL="381000" indent="-285750" defTabSz="228600">
              <a:lnSpc>
                <a:spcPct val="90000"/>
              </a:lnSpc>
              <a:buFont typeface="Wingdings" pitchFamily="2" charset="2"/>
              <a:buChar char="è"/>
              <a:defRPr/>
            </a:pPr>
            <a:endParaRPr lang="fr-FR" sz="1800" i="1" dirty="0" smtClean="0">
              <a:solidFill>
                <a:schemeClr val="bg2"/>
              </a:solidFill>
              <a:latin typeface="Papyrus" pitchFamily="66" charset="0"/>
              <a:sym typeface="Wingdings" pitchFamily="2" charset="2"/>
            </a:endParaRPr>
          </a:p>
          <a:p>
            <a:pPr marL="381000" indent="-285750" defTabSz="228600">
              <a:lnSpc>
                <a:spcPct val="90000"/>
              </a:lnSpc>
              <a:buFont typeface="Wingdings" pitchFamily="2" charset="2"/>
              <a:buChar char="è"/>
              <a:defRPr/>
            </a:pPr>
            <a:r>
              <a:rPr lang="fr-FR" sz="1800" i="1" dirty="0" smtClean="0">
                <a:solidFill>
                  <a:schemeClr val="bg2"/>
                </a:solidFill>
                <a:latin typeface="Papyrus" pitchFamily="66" charset="0"/>
                <a:sym typeface="Wingdings" pitchFamily="2" charset="2"/>
              </a:rPr>
              <a:t>Le diagnostic a été présenté lors de la réunion précédente, le 29 mai</a:t>
            </a:r>
          </a:p>
          <a:p>
            <a:pPr marL="381000" indent="-285750" defTabSz="228600">
              <a:lnSpc>
                <a:spcPct val="90000"/>
              </a:lnSpc>
              <a:buFont typeface="Wingdings" pitchFamily="2" charset="2"/>
              <a:buChar char="è"/>
              <a:defRPr/>
            </a:pPr>
            <a:endParaRPr lang="fr-FR" sz="1800" i="1" dirty="0" smtClean="0">
              <a:solidFill>
                <a:schemeClr val="bg2"/>
              </a:solidFill>
              <a:latin typeface="Papyrus" pitchFamily="66" charset="0"/>
              <a:sym typeface="Wingdings" pitchFamily="2" charset="2"/>
            </a:endParaRPr>
          </a:p>
          <a:p>
            <a:pPr marL="381000" indent="-285750" defTabSz="228600">
              <a:lnSpc>
                <a:spcPct val="90000"/>
              </a:lnSpc>
              <a:buFont typeface="Wingdings" pitchFamily="2" charset="2"/>
              <a:buChar char="è"/>
              <a:defRPr/>
            </a:pPr>
            <a:r>
              <a:rPr lang="fr-FR" sz="1800" i="1" dirty="0" smtClean="0">
                <a:solidFill>
                  <a:schemeClr val="bg2"/>
                </a:solidFill>
                <a:latin typeface="Papyrus" pitchFamily="66" charset="0"/>
                <a:sym typeface="Wingdings" pitchFamily="2" charset="2"/>
              </a:rPr>
              <a:t>Ordre du jour de la réunion </a:t>
            </a:r>
            <a:r>
              <a:rPr lang="fr-FR" sz="1000" b="1" i="1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</a:t>
            </a:r>
          </a:p>
          <a:p>
            <a:pPr marL="381000" indent="-285750" defTabSz="228600">
              <a:lnSpc>
                <a:spcPct val="90000"/>
              </a:lnSpc>
              <a:buFont typeface="Wingdings" pitchFamily="2" charset="2"/>
              <a:buChar char="è"/>
              <a:defRPr/>
            </a:pPr>
            <a:endParaRPr lang="fr-FR" sz="1000" b="1" i="1" dirty="0" smtClean="0">
              <a:solidFill>
                <a:schemeClr val="tx2">
                  <a:lumMod val="50000"/>
                </a:schemeClr>
              </a:solidFill>
              <a:effectLst/>
            </a:endParaRPr>
          </a:p>
          <a:p>
            <a:pPr marL="1543050" indent="-285750" defTabSz="228600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fr-FR" sz="1800" b="1" i="1" dirty="0" smtClean="0">
                <a:solidFill>
                  <a:schemeClr val="tx2">
                    <a:lumMod val="50000"/>
                  </a:schemeClr>
                </a:solidFill>
                <a:effectLst/>
              </a:rPr>
              <a:t>Evolution des périmètres (présentation cartographie)</a:t>
            </a:r>
            <a:endParaRPr lang="fr-FR" sz="1800" dirty="0" smtClean="0">
              <a:solidFill>
                <a:schemeClr val="tx2">
                  <a:lumMod val="50000"/>
                </a:schemeClr>
              </a:solidFill>
              <a:effectLst/>
            </a:endParaRPr>
          </a:p>
          <a:p>
            <a:pPr marL="1543050" indent="-285750">
              <a:buSzPct val="95000"/>
              <a:buFont typeface="Wingdings" pitchFamily="2" charset="2"/>
              <a:buChar char="v"/>
              <a:defRPr/>
            </a:pPr>
            <a:r>
              <a:rPr lang="fr-FR" sz="1800" b="1" i="1" dirty="0" smtClean="0">
                <a:solidFill>
                  <a:schemeClr val="tx2">
                    <a:lumMod val="50000"/>
                  </a:schemeClr>
                </a:solidFill>
                <a:effectLst/>
              </a:rPr>
              <a:t>Remarques sur les  enjeux et objectifs</a:t>
            </a:r>
            <a:endParaRPr lang="fr-FR" sz="1800" dirty="0" smtClean="0">
              <a:solidFill>
                <a:schemeClr val="tx2">
                  <a:lumMod val="50000"/>
                </a:schemeClr>
              </a:solidFill>
              <a:effectLst/>
            </a:endParaRPr>
          </a:p>
          <a:p>
            <a:pPr marL="1543050" indent="-285750">
              <a:buSzPct val="95000"/>
              <a:buFont typeface="Wingdings" pitchFamily="2" charset="2"/>
              <a:buChar char="v"/>
              <a:defRPr/>
            </a:pPr>
            <a:r>
              <a:rPr lang="fr-FR" sz="1800" b="1" i="1" dirty="0" smtClean="0">
                <a:solidFill>
                  <a:schemeClr val="tx2">
                    <a:lumMod val="50000"/>
                  </a:schemeClr>
                </a:solidFill>
                <a:effectLst/>
              </a:rPr>
              <a:t>Présentation des objectifs de développement durable</a:t>
            </a:r>
            <a:endParaRPr lang="fr-FR" sz="1800" dirty="0" smtClean="0">
              <a:solidFill>
                <a:schemeClr val="tx2">
                  <a:lumMod val="50000"/>
                </a:schemeClr>
              </a:solidFill>
              <a:effectLst/>
            </a:endParaRPr>
          </a:p>
          <a:p>
            <a:pPr marL="1543050" indent="-285750">
              <a:buSzPct val="95000"/>
              <a:buFont typeface="Wingdings" pitchFamily="2" charset="2"/>
              <a:buChar char="v"/>
              <a:defRPr/>
            </a:pPr>
            <a:r>
              <a:rPr lang="fr-FR" sz="1800" b="1" i="1" dirty="0" smtClean="0">
                <a:solidFill>
                  <a:schemeClr val="tx2">
                    <a:lumMod val="50000"/>
                  </a:schemeClr>
                </a:solidFill>
                <a:effectLst/>
              </a:rPr>
              <a:t>Présentation du projet de catalogue d’actions</a:t>
            </a:r>
            <a:endParaRPr lang="fr-FR" sz="1800" dirty="0" smtClean="0">
              <a:solidFill>
                <a:schemeClr val="tx2">
                  <a:lumMod val="50000"/>
                </a:schemeClr>
              </a:solidFill>
              <a:effectLst/>
            </a:endParaRPr>
          </a:p>
          <a:p>
            <a:pPr marL="1543050" indent="-285750">
              <a:buSzPct val="95000"/>
              <a:buFont typeface="Wingdings" pitchFamily="2" charset="2"/>
              <a:buChar char="v"/>
              <a:defRPr/>
            </a:pPr>
            <a:r>
              <a:rPr lang="fr-FR" sz="1800" b="1" i="1" dirty="0" smtClean="0">
                <a:solidFill>
                  <a:schemeClr val="tx2">
                    <a:lumMod val="50000"/>
                  </a:schemeClr>
                </a:solidFill>
                <a:effectLst/>
              </a:rPr>
              <a:t>Suite de la démarche de révision</a:t>
            </a:r>
            <a:endParaRPr lang="fr-FR" sz="1800" dirty="0" smtClean="0">
              <a:solidFill>
                <a:schemeClr val="tx2">
                  <a:lumMod val="50000"/>
                </a:schemeClr>
              </a:solidFill>
              <a:effectLst/>
            </a:endParaRPr>
          </a:p>
          <a:p>
            <a:pPr marL="95250" indent="0" algn="ctr" defTabSz="228600">
              <a:lnSpc>
                <a:spcPct val="90000"/>
              </a:lnSpc>
              <a:buFont typeface="Monotype Sorts" pitchFamily="2" charset="2"/>
              <a:buNone/>
              <a:defRPr/>
            </a:pPr>
            <a:endParaRPr lang="fr-FR" sz="1800" i="1" dirty="0" smtClean="0">
              <a:solidFill>
                <a:schemeClr val="bg2"/>
              </a:solidFill>
              <a:latin typeface="Papyrus" pitchFamily="66" charset="0"/>
            </a:endParaRPr>
          </a:p>
        </p:txBody>
      </p:sp>
      <p:pic>
        <p:nvPicPr>
          <p:cNvPr id="4100" name="Picture 13" descr="LOGOCOU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94450"/>
            <a:ext cx="1065213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9" name="Line 15"/>
          <p:cNvSpPr>
            <a:spLocks noChangeShapeType="1"/>
          </p:cNvSpPr>
          <p:nvPr/>
        </p:nvSpPr>
        <p:spPr bwMode="auto">
          <a:xfrm>
            <a:off x="457200" y="1447800"/>
            <a:ext cx="1066800" cy="0"/>
          </a:xfrm>
          <a:prstGeom prst="line">
            <a:avLst/>
          </a:prstGeom>
          <a:noFill/>
          <a:ln w="38100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4102" name="Rectangle 39"/>
          <p:cNvSpPr>
            <a:spLocks noChangeArrowheads="1"/>
          </p:cNvSpPr>
          <p:nvPr/>
        </p:nvSpPr>
        <p:spPr bwMode="auto">
          <a:xfrm>
            <a:off x="4932363" y="88900"/>
            <a:ext cx="1841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fr-FR" sz="1600">
              <a:solidFill>
                <a:srgbClr val="99CC00"/>
              </a:solidFill>
              <a:effectLst/>
            </a:endParaRPr>
          </a:p>
        </p:txBody>
      </p:sp>
      <p:grpSp>
        <p:nvGrpSpPr>
          <p:cNvPr id="4103" name="Group 40"/>
          <p:cNvGrpSpPr>
            <a:grpSpLocks/>
          </p:cNvGrpSpPr>
          <p:nvPr/>
        </p:nvGrpSpPr>
        <p:grpSpPr bwMode="auto">
          <a:xfrm>
            <a:off x="8740775" y="6345238"/>
            <a:ext cx="396875" cy="503237"/>
            <a:chOff x="90" y="91"/>
            <a:chExt cx="567" cy="708"/>
          </a:xfrm>
        </p:grpSpPr>
        <p:sp>
          <p:nvSpPr>
            <p:cNvPr id="6185" name="Rectangle 41"/>
            <p:cNvSpPr>
              <a:spLocks noChangeAspect="1" noChangeArrowheads="1"/>
            </p:cNvSpPr>
            <p:nvPr/>
          </p:nvSpPr>
          <p:spPr bwMode="auto">
            <a:xfrm>
              <a:off x="90" y="518"/>
              <a:ext cx="284" cy="281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186" name="Rectangle 42"/>
            <p:cNvSpPr>
              <a:spLocks noChangeAspect="1" noChangeArrowheads="1"/>
            </p:cNvSpPr>
            <p:nvPr/>
          </p:nvSpPr>
          <p:spPr bwMode="auto">
            <a:xfrm>
              <a:off x="374" y="234"/>
              <a:ext cx="283" cy="284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187" name="Rectangle 43"/>
            <p:cNvSpPr>
              <a:spLocks noChangeAspect="1" noChangeArrowheads="1"/>
            </p:cNvSpPr>
            <p:nvPr/>
          </p:nvSpPr>
          <p:spPr bwMode="auto">
            <a:xfrm>
              <a:off x="228" y="91"/>
              <a:ext cx="143" cy="141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grpSp>
        <p:nvGrpSpPr>
          <p:cNvPr id="4104" name="Group 3095"/>
          <p:cNvGrpSpPr>
            <a:grpSpLocks/>
          </p:cNvGrpSpPr>
          <p:nvPr/>
        </p:nvGrpSpPr>
        <p:grpSpPr bwMode="auto">
          <a:xfrm>
            <a:off x="6350" y="0"/>
            <a:ext cx="8783638" cy="642938"/>
            <a:chOff x="113" y="572"/>
            <a:chExt cx="5489" cy="555"/>
          </a:xfrm>
        </p:grpSpPr>
        <p:sp>
          <p:nvSpPr>
            <p:cNvPr id="19" name="Rectangle 3096"/>
            <p:cNvSpPr>
              <a:spLocks noChangeAspect="1" noChangeArrowheads="1"/>
            </p:cNvSpPr>
            <p:nvPr/>
          </p:nvSpPr>
          <p:spPr bwMode="auto">
            <a:xfrm>
              <a:off x="392" y="849"/>
              <a:ext cx="294" cy="278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0" name="Rectangle 3097"/>
            <p:cNvSpPr>
              <a:spLocks noChangeAspect="1" noChangeArrowheads="1"/>
            </p:cNvSpPr>
            <p:nvPr/>
          </p:nvSpPr>
          <p:spPr bwMode="auto">
            <a:xfrm>
              <a:off x="678" y="849"/>
              <a:ext cx="290" cy="278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1" name="Rectangle 3098"/>
            <p:cNvSpPr>
              <a:spLocks noChangeAspect="1" noChangeArrowheads="1"/>
            </p:cNvSpPr>
            <p:nvPr/>
          </p:nvSpPr>
          <p:spPr bwMode="auto">
            <a:xfrm>
              <a:off x="940" y="579"/>
              <a:ext cx="290" cy="278"/>
            </a:xfrm>
            <a:prstGeom prst="rect">
              <a:avLst/>
            </a:prstGeom>
            <a:solidFill>
              <a:srgbClr val="E1D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2" name="Rectangle 3099"/>
            <p:cNvSpPr>
              <a:spLocks noChangeAspect="1" noChangeArrowheads="1"/>
            </p:cNvSpPr>
            <p:nvPr/>
          </p:nvSpPr>
          <p:spPr bwMode="auto">
            <a:xfrm>
              <a:off x="671" y="572"/>
              <a:ext cx="294" cy="278"/>
            </a:xfrm>
            <a:prstGeom prst="rect">
              <a:avLst/>
            </a:prstGeom>
            <a:solidFill>
              <a:srgbClr val="FFFF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3" name="Rectangle 3100"/>
            <p:cNvSpPr>
              <a:spLocks noChangeAspect="1" noChangeArrowheads="1"/>
            </p:cNvSpPr>
            <p:nvPr/>
          </p:nvSpPr>
          <p:spPr bwMode="auto">
            <a:xfrm>
              <a:off x="113" y="579"/>
              <a:ext cx="290" cy="278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4" name="Rectangle 3101"/>
            <p:cNvSpPr>
              <a:spLocks noChangeAspect="1" noChangeArrowheads="1"/>
            </p:cNvSpPr>
            <p:nvPr/>
          </p:nvSpPr>
          <p:spPr bwMode="auto">
            <a:xfrm>
              <a:off x="1230" y="849"/>
              <a:ext cx="290" cy="278"/>
            </a:xfrm>
            <a:prstGeom prst="rect">
              <a:avLst/>
            </a:prstGeom>
            <a:solidFill>
              <a:srgbClr val="CC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5" name="Rectangle 3102"/>
            <p:cNvSpPr>
              <a:spLocks noChangeAspect="1" noChangeArrowheads="1"/>
            </p:cNvSpPr>
            <p:nvPr/>
          </p:nvSpPr>
          <p:spPr bwMode="auto">
            <a:xfrm>
              <a:off x="1509" y="849"/>
              <a:ext cx="294" cy="278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6" name="Rectangle 3103"/>
            <p:cNvSpPr>
              <a:spLocks noChangeAspect="1" noChangeArrowheads="1"/>
            </p:cNvSpPr>
            <p:nvPr/>
          </p:nvSpPr>
          <p:spPr bwMode="auto">
            <a:xfrm>
              <a:off x="1509" y="579"/>
              <a:ext cx="294" cy="278"/>
            </a:xfrm>
            <a:prstGeom prst="rect">
              <a:avLst/>
            </a:prstGeom>
            <a:solidFill>
              <a:srgbClr val="FFFF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7" name="Line 3104"/>
            <p:cNvSpPr>
              <a:spLocks noChangeShapeType="1"/>
            </p:cNvSpPr>
            <p:nvPr/>
          </p:nvSpPr>
          <p:spPr bwMode="auto">
            <a:xfrm>
              <a:off x="113" y="845"/>
              <a:ext cx="5489" cy="4"/>
            </a:xfrm>
            <a:prstGeom prst="line">
              <a:avLst/>
            </a:prstGeom>
            <a:noFill/>
            <a:ln w="22225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3" name="Rectangle 2"/>
          <p:cNvSpPr/>
          <p:nvPr/>
        </p:nvSpPr>
        <p:spPr>
          <a:xfrm>
            <a:off x="2601913" y="312738"/>
            <a:ext cx="6542087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95250" algn="ctr" defTabSz="228600">
              <a:buFont typeface="Monotype Sorts" pitchFamily="2" charset="2"/>
              <a:buNone/>
              <a:defRPr/>
            </a:pPr>
            <a:r>
              <a:rPr lang="fr-FR" dirty="0">
                <a:solidFill>
                  <a:schemeClr val="folHlink"/>
                </a:solidFill>
              </a:rPr>
              <a:t>Rappel du contexte</a:t>
            </a:r>
          </a:p>
        </p:txBody>
      </p:sp>
      <p:sp>
        <p:nvSpPr>
          <p:cNvPr id="4" name="Rectangle 3"/>
          <p:cNvSpPr/>
          <p:nvPr/>
        </p:nvSpPr>
        <p:spPr>
          <a:xfrm>
            <a:off x="3746500" y="39688"/>
            <a:ext cx="482282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95250" algn="ctr" defTabSz="228600">
              <a:buClr>
                <a:srgbClr val="0066FF"/>
              </a:buClr>
              <a:buFont typeface="Monotype Sorts" pitchFamily="2" charset="2"/>
              <a:buNone/>
              <a:defRPr/>
            </a:pPr>
            <a:r>
              <a:rPr lang="fr-FR" sz="2000" dirty="0">
                <a:solidFill>
                  <a:srgbClr val="0066FF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Papyrus" pitchFamily="66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Papyrus" pitchFamily="66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Papyrus" pitchFamily="66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Papyrus" pitchFamily="66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Papyru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Papyru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Papyru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Papyru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Papyrus" pitchFamily="66" charset="0"/>
              </a:defRPr>
            </a:lvl9pPr>
          </a:lstStyle>
          <a:p>
            <a:fld id="{25FB8DD8-3323-40D2-A5B9-C84D6D42E86E}" type="slidenum">
              <a:rPr kumimoji="0" lang="fr-FR" sz="1400" smtClean="0">
                <a:latin typeface="Times New Roman" pitchFamily="18" charset="0"/>
              </a:rPr>
              <a:pPr/>
              <a:t>3</a:t>
            </a:fld>
            <a:endParaRPr kumimoji="0" lang="fr-FR" sz="1400" smtClean="0">
              <a:latin typeface="Times New Roman" pitchFamily="18" charset="0"/>
            </a:endParaRPr>
          </a:p>
        </p:txBody>
      </p:sp>
      <p:pic>
        <p:nvPicPr>
          <p:cNvPr id="5124" name="Picture 13" descr="LOGOCOU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94450"/>
            <a:ext cx="1065213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39"/>
          <p:cNvSpPr>
            <a:spLocks noChangeArrowheads="1"/>
          </p:cNvSpPr>
          <p:nvPr/>
        </p:nvSpPr>
        <p:spPr bwMode="auto">
          <a:xfrm>
            <a:off x="4932363" y="88900"/>
            <a:ext cx="1841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fr-FR" sz="1600">
              <a:solidFill>
                <a:srgbClr val="99CC00"/>
              </a:solidFill>
              <a:effectLst/>
            </a:endParaRPr>
          </a:p>
        </p:txBody>
      </p:sp>
      <p:grpSp>
        <p:nvGrpSpPr>
          <p:cNvPr id="5126" name="Group 40"/>
          <p:cNvGrpSpPr>
            <a:grpSpLocks/>
          </p:cNvGrpSpPr>
          <p:nvPr/>
        </p:nvGrpSpPr>
        <p:grpSpPr bwMode="auto">
          <a:xfrm>
            <a:off x="8740775" y="6345238"/>
            <a:ext cx="396875" cy="503237"/>
            <a:chOff x="90" y="91"/>
            <a:chExt cx="567" cy="708"/>
          </a:xfrm>
        </p:grpSpPr>
        <p:sp>
          <p:nvSpPr>
            <p:cNvPr id="6185" name="Rectangle 41"/>
            <p:cNvSpPr>
              <a:spLocks noChangeAspect="1" noChangeArrowheads="1"/>
            </p:cNvSpPr>
            <p:nvPr/>
          </p:nvSpPr>
          <p:spPr bwMode="auto">
            <a:xfrm>
              <a:off x="90" y="518"/>
              <a:ext cx="284" cy="281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186" name="Rectangle 42"/>
            <p:cNvSpPr>
              <a:spLocks noChangeAspect="1" noChangeArrowheads="1"/>
            </p:cNvSpPr>
            <p:nvPr/>
          </p:nvSpPr>
          <p:spPr bwMode="auto">
            <a:xfrm>
              <a:off x="374" y="234"/>
              <a:ext cx="283" cy="284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187" name="Rectangle 43"/>
            <p:cNvSpPr>
              <a:spLocks noChangeAspect="1" noChangeArrowheads="1"/>
            </p:cNvSpPr>
            <p:nvPr/>
          </p:nvSpPr>
          <p:spPr bwMode="auto">
            <a:xfrm>
              <a:off x="228" y="91"/>
              <a:ext cx="143" cy="141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grpSp>
        <p:nvGrpSpPr>
          <p:cNvPr id="5127" name="Group 3095"/>
          <p:cNvGrpSpPr>
            <a:grpSpLocks/>
          </p:cNvGrpSpPr>
          <p:nvPr/>
        </p:nvGrpSpPr>
        <p:grpSpPr bwMode="auto">
          <a:xfrm>
            <a:off x="6350" y="0"/>
            <a:ext cx="8783638" cy="642938"/>
            <a:chOff x="113" y="572"/>
            <a:chExt cx="5489" cy="555"/>
          </a:xfrm>
        </p:grpSpPr>
        <p:sp>
          <p:nvSpPr>
            <p:cNvPr id="19" name="Rectangle 3096"/>
            <p:cNvSpPr>
              <a:spLocks noChangeAspect="1" noChangeArrowheads="1"/>
            </p:cNvSpPr>
            <p:nvPr/>
          </p:nvSpPr>
          <p:spPr bwMode="auto">
            <a:xfrm>
              <a:off x="392" y="849"/>
              <a:ext cx="294" cy="278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0" name="Rectangle 3097"/>
            <p:cNvSpPr>
              <a:spLocks noChangeAspect="1" noChangeArrowheads="1"/>
            </p:cNvSpPr>
            <p:nvPr/>
          </p:nvSpPr>
          <p:spPr bwMode="auto">
            <a:xfrm>
              <a:off x="678" y="849"/>
              <a:ext cx="290" cy="278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1" name="Rectangle 3098"/>
            <p:cNvSpPr>
              <a:spLocks noChangeAspect="1" noChangeArrowheads="1"/>
            </p:cNvSpPr>
            <p:nvPr/>
          </p:nvSpPr>
          <p:spPr bwMode="auto">
            <a:xfrm>
              <a:off x="940" y="579"/>
              <a:ext cx="290" cy="278"/>
            </a:xfrm>
            <a:prstGeom prst="rect">
              <a:avLst/>
            </a:prstGeom>
            <a:solidFill>
              <a:srgbClr val="E1D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2" name="Rectangle 3099"/>
            <p:cNvSpPr>
              <a:spLocks noChangeAspect="1" noChangeArrowheads="1"/>
            </p:cNvSpPr>
            <p:nvPr/>
          </p:nvSpPr>
          <p:spPr bwMode="auto">
            <a:xfrm>
              <a:off x="671" y="572"/>
              <a:ext cx="294" cy="278"/>
            </a:xfrm>
            <a:prstGeom prst="rect">
              <a:avLst/>
            </a:prstGeom>
            <a:solidFill>
              <a:srgbClr val="FFFF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3" name="Rectangle 3100"/>
            <p:cNvSpPr>
              <a:spLocks noChangeAspect="1" noChangeArrowheads="1"/>
            </p:cNvSpPr>
            <p:nvPr/>
          </p:nvSpPr>
          <p:spPr bwMode="auto">
            <a:xfrm>
              <a:off x="113" y="579"/>
              <a:ext cx="290" cy="278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4" name="Rectangle 3101"/>
            <p:cNvSpPr>
              <a:spLocks noChangeAspect="1" noChangeArrowheads="1"/>
            </p:cNvSpPr>
            <p:nvPr/>
          </p:nvSpPr>
          <p:spPr bwMode="auto">
            <a:xfrm>
              <a:off x="1230" y="849"/>
              <a:ext cx="290" cy="278"/>
            </a:xfrm>
            <a:prstGeom prst="rect">
              <a:avLst/>
            </a:prstGeom>
            <a:solidFill>
              <a:srgbClr val="CC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5" name="Rectangle 3102"/>
            <p:cNvSpPr>
              <a:spLocks noChangeAspect="1" noChangeArrowheads="1"/>
            </p:cNvSpPr>
            <p:nvPr/>
          </p:nvSpPr>
          <p:spPr bwMode="auto">
            <a:xfrm>
              <a:off x="1509" y="849"/>
              <a:ext cx="294" cy="278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6" name="Rectangle 3103"/>
            <p:cNvSpPr>
              <a:spLocks noChangeAspect="1" noChangeArrowheads="1"/>
            </p:cNvSpPr>
            <p:nvPr/>
          </p:nvSpPr>
          <p:spPr bwMode="auto">
            <a:xfrm>
              <a:off x="1509" y="579"/>
              <a:ext cx="294" cy="278"/>
            </a:xfrm>
            <a:prstGeom prst="rect">
              <a:avLst/>
            </a:prstGeom>
            <a:solidFill>
              <a:srgbClr val="FFFF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7" name="Line 3104"/>
            <p:cNvSpPr>
              <a:spLocks noChangeShapeType="1"/>
            </p:cNvSpPr>
            <p:nvPr/>
          </p:nvSpPr>
          <p:spPr bwMode="auto">
            <a:xfrm>
              <a:off x="113" y="845"/>
              <a:ext cx="5489" cy="4"/>
            </a:xfrm>
            <a:prstGeom prst="line">
              <a:avLst/>
            </a:prstGeom>
            <a:noFill/>
            <a:ln w="22225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3" name="Rectangle 2"/>
          <p:cNvSpPr/>
          <p:nvPr/>
        </p:nvSpPr>
        <p:spPr>
          <a:xfrm>
            <a:off x="4932363" y="312738"/>
            <a:ext cx="4211637" cy="1988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algn="ctr" defTabSz="228600">
              <a:buFont typeface="Monotype Sorts" pitchFamily="2" charset="2"/>
              <a:buNone/>
              <a:defRPr/>
            </a:pPr>
            <a:r>
              <a:rPr lang="fr-FR" dirty="0">
                <a:solidFill>
                  <a:schemeClr val="folHlink"/>
                </a:solidFill>
              </a:rPr>
              <a:t>L’évolution des </a:t>
            </a:r>
            <a:r>
              <a:rPr lang="fr-FR" dirty="0" smtClean="0">
                <a:solidFill>
                  <a:schemeClr val="folHlink"/>
                </a:solidFill>
              </a:rPr>
              <a:t>périmètres :</a:t>
            </a:r>
          </a:p>
          <a:p>
            <a:pPr marL="95250" algn="ctr" defTabSz="228600">
              <a:buFont typeface="Monotype Sorts" pitchFamily="2" charset="2"/>
              <a:buNone/>
              <a:defRPr/>
            </a:pPr>
            <a:endParaRPr lang="fr-FR" dirty="0">
              <a:solidFill>
                <a:schemeClr val="folHlink"/>
              </a:solidFill>
            </a:endParaRPr>
          </a:p>
          <a:p>
            <a:pPr marL="95250" algn="ctr" defTabSz="228600">
              <a:buFont typeface="Monotype Sorts" pitchFamily="2" charset="2"/>
              <a:buNone/>
              <a:defRPr/>
            </a:pPr>
            <a:r>
              <a:rPr lang="fr-FR" dirty="0" smtClean="0">
                <a:solidFill>
                  <a:schemeClr val="folHlink"/>
                </a:solidFill>
              </a:rPr>
              <a:t>Soustons</a:t>
            </a:r>
            <a:endParaRPr lang="fr-FR" dirty="0">
              <a:solidFill>
                <a:schemeClr val="folHlin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46500" y="39688"/>
            <a:ext cx="482282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95250" algn="ctr" defTabSz="228600">
              <a:buClr>
                <a:srgbClr val="0066FF"/>
              </a:buClr>
              <a:buFont typeface="Monotype Sorts" pitchFamily="2" charset="2"/>
              <a:buNone/>
              <a:defRPr/>
            </a:pPr>
            <a:r>
              <a:rPr lang="fr-FR" sz="2000" dirty="0">
                <a:solidFill>
                  <a:srgbClr val="0066FF"/>
                </a:solidFill>
              </a:rPr>
              <a:t>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505" y="0"/>
            <a:ext cx="4851185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Papyrus" pitchFamily="66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Papyrus" pitchFamily="66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Papyrus" pitchFamily="66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Papyrus" pitchFamily="66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Papyru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Papyru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Papyru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Papyru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Papyrus" pitchFamily="66" charset="0"/>
              </a:defRPr>
            </a:lvl9pPr>
          </a:lstStyle>
          <a:p>
            <a:fld id="{25FB8DD8-3323-40D2-A5B9-C84D6D42E86E}" type="slidenum">
              <a:rPr kumimoji="0" lang="fr-FR" sz="1400" smtClean="0">
                <a:latin typeface="Times New Roman" pitchFamily="18" charset="0"/>
              </a:rPr>
              <a:pPr/>
              <a:t>4</a:t>
            </a:fld>
            <a:endParaRPr kumimoji="0" lang="fr-FR" sz="1400" smtClean="0">
              <a:latin typeface="Times New Roman" pitchFamily="18" charset="0"/>
            </a:endParaRPr>
          </a:p>
        </p:txBody>
      </p:sp>
      <p:pic>
        <p:nvPicPr>
          <p:cNvPr id="5124" name="Picture 13" descr="LOGOCOU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94450"/>
            <a:ext cx="1065213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39"/>
          <p:cNvSpPr>
            <a:spLocks noChangeArrowheads="1"/>
          </p:cNvSpPr>
          <p:nvPr/>
        </p:nvSpPr>
        <p:spPr bwMode="auto">
          <a:xfrm>
            <a:off x="4932363" y="88900"/>
            <a:ext cx="1841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fr-FR" sz="1600">
              <a:solidFill>
                <a:srgbClr val="99CC00"/>
              </a:solidFill>
              <a:effectLst/>
            </a:endParaRPr>
          </a:p>
        </p:txBody>
      </p:sp>
      <p:grpSp>
        <p:nvGrpSpPr>
          <p:cNvPr id="5126" name="Group 40"/>
          <p:cNvGrpSpPr>
            <a:grpSpLocks/>
          </p:cNvGrpSpPr>
          <p:nvPr/>
        </p:nvGrpSpPr>
        <p:grpSpPr bwMode="auto">
          <a:xfrm>
            <a:off x="8740775" y="6345238"/>
            <a:ext cx="396875" cy="503237"/>
            <a:chOff x="90" y="91"/>
            <a:chExt cx="567" cy="708"/>
          </a:xfrm>
        </p:grpSpPr>
        <p:sp>
          <p:nvSpPr>
            <p:cNvPr id="6185" name="Rectangle 41"/>
            <p:cNvSpPr>
              <a:spLocks noChangeAspect="1" noChangeArrowheads="1"/>
            </p:cNvSpPr>
            <p:nvPr/>
          </p:nvSpPr>
          <p:spPr bwMode="auto">
            <a:xfrm>
              <a:off x="90" y="518"/>
              <a:ext cx="284" cy="281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186" name="Rectangle 42"/>
            <p:cNvSpPr>
              <a:spLocks noChangeAspect="1" noChangeArrowheads="1"/>
            </p:cNvSpPr>
            <p:nvPr/>
          </p:nvSpPr>
          <p:spPr bwMode="auto">
            <a:xfrm>
              <a:off x="374" y="234"/>
              <a:ext cx="283" cy="284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187" name="Rectangle 43"/>
            <p:cNvSpPr>
              <a:spLocks noChangeAspect="1" noChangeArrowheads="1"/>
            </p:cNvSpPr>
            <p:nvPr/>
          </p:nvSpPr>
          <p:spPr bwMode="auto">
            <a:xfrm>
              <a:off x="228" y="91"/>
              <a:ext cx="143" cy="141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grpSp>
        <p:nvGrpSpPr>
          <p:cNvPr id="5127" name="Group 3095"/>
          <p:cNvGrpSpPr>
            <a:grpSpLocks/>
          </p:cNvGrpSpPr>
          <p:nvPr/>
        </p:nvGrpSpPr>
        <p:grpSpPr bwMode="auto">
          <a:xfrm>
            <a:off x="6350" y="0"/>
            <a:ext cx="8783638" cy="642938"/>
            <a:chOff x="113" y="572"/>
            <a:chExt cx="5489" cy="555"/>
          </a:xfrm>
        </p:grpSpPr>
        <p:sp>
          <p:nvSpPr>
            <p:cNvPr id="19" name="Rectangle 3096"/>
            <p:cNvSpPr>
              <a:spLocks noChangeAspect="1" noChangeArrowheads="1"/>
            </p:cNvSpPr>
            <p:nvPr/>
          </p:nvSpPr>
          <p:spPr bwMode="auto">
            <a:xfrm>
              <a:off x="392" y="849"/>
              <a:ext cx="294" cy="278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0" name="Rectangle 3097"/>
            <p:cNvSpPr>
              <a:spLocks noChangeAspect="1" noChangeArrowheads="1"/>
            </p:cNvSpPr>
            <p:nvPr/>
          </p:nvSpPr>
          <p:spPr bwMode="auto">
            <a:xfrm>
              <a:off x="678" y="849"/>
              <a:ext cx="290" cy="278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1" name="Rectangle 3098"/>
            <p:cNvSpPr>
              <a:spLocks noChangeAspect="1" noChangeArrowheads="1"/>
            </p:cNvSpPr>
            <p:nvPr/>
          </p:nvSpPr>
          <p:spPr bwMode="auto">
            <a:xfrm>
              <a:off x="940" y="579"/>
              <a:ext cx="290" cy="278"/>
            </a:xfrm>
            <a:prstGeom prst="rect">
              <a:avLst/>
            </a:prstGeom>
            <a:solidFill>
              <a:srgbClr val="E1D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2" name="Rectangle 3099"/>
            <p:cNvSpPr>
              <a:spLocks noChangeAspect="1" noChangeArrowheads="1"/>
            </p:cNvSpPr>
            <p:nvPr/>
          </p:nvSpPr>
          <p:spPr bwMode="auto">
            <a:xfrm>
              <a:off x="671" y="572"/>
              <a:ext cx="294" cy="278"/>
            </a:xfrm>
            <a:prstGeom prst="rect">
              <a:avLst/>
            </a:prstGeom>
            <a:solidFill>
              <a:srgbClr val="FFFF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3" name="Rectangle 3100"/>
            <p:cNvSpPr>
              <a:spLocks noChangeAspect="1" noChangeArrowheads="1"/>
            </p:cNvSpPr>
            <p:nvPr/>
          </p:nvSpPr>
          <p:spPr bwMode="auto">
            <a:xfrm>
              <a:off x="113" y="579"/>
              <a:ext cx="290" cy="278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4" name="Rectangle 3101"/>
            <p:cNvSpPr>
              <a:spLocks noChangeAspect="1" noChangeArrowheads="1"/>
            </p:cNvSpPr>
            <p:nvPr/>
          </p:nvSpPr>
          <p:spPr bwMode="auto">
            <a:xfrm>
              <a:off x="1230" y="849"/>
              <a:ext cx="290" cy="278"/>
            </a:xfrm>
            <a:prstGeom prst="rect">
              <a:avLst/>
            </a:prstGeom>
            <a:solidFill>
              <a:srgbClr val="CC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5" name="Rectangle 3102"/>
            <p:cNvSpPr>
              <a:spLocks noChangeAspect="1" noChangeArrowheads="1"/>
            </p:cNvSpPr>
            <p:nvPr/>
          </p:nvSpPr>
          <p:spPr bwMode="auto">
            <a:xfrm>
              <a:off x="1509" y="849"/>
              <a:ext cx="294" cy="278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6" name="Rectangle 3103"/>
            <p:cNvSpPr>
              <a:spLocks noChangeAspect="1" noChangeArrowheads="1"/>
            </p:cNvSpPr>
            <p:nvPr/>
          </p:nvSpPr>
          <p:spPr bwMode="auto">
            <a:xfrm>
              <a:off x="1509" y="579"/>
              <a:ext cx="294" cy="278"/>
            </a:xfrm>
            <a:prstGeom prst="rect">
              <a:avLst/>
            </a:prstGeom>
            <a:solidFill>
              <a:srgbClr val="FFFF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7" name="Line 3104"/>
            <p:cNvSpPr>
              <a:spLocks noChangeShapeType="1"/>
            </p:cNvSpPr>
            <p:nvPr/>
          </p:nvSpPr>
          <p:spPr bwMode="auto">
            <a:xfrm>
              <a:off x="113" y="845"/>
              <a:ext cx="5489" cy="4"/>
            </a:xfrm>
            <a:prstGeom prst="line">
              <a:avLst/>
            </a:prstGeom>
            <a:noFill/>
            <a:ln w="22225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4" name="Rectangle 3"/>
          <p:cNvSpPr/>
          <p:nvPr/>
        </p:nvSpPr>
        <p:spPr>
          <a:xfrm>
            <a:off x="3746500" y="39688"/>
            <a:ext cx="482282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95250" algn="ctr" defTabSz="228600">
              <a:buClr>
                <a:srgbClr val="0066FF"/>
              </a:buClr>
              <a:buFont typeface="Monotype Sorts" pitchFamily="2" charset="2"/>
              <a:buNone/>
              <a:defRPr/>
            </a:pPr>
            <a:r>
              <a:rPr lang="fr-FR" sz="2000" dirty="0">
                <a:solidFill>
                  <a:srgbClr val="0066FF"/>
                </a:solidFill>
              </a:rPr>
              <a:t> 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955" y="-35679"/>
            <a:ext cx="4851185" cy="6858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232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73364" y="722969"/>
            <a:ext cx="56166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algn="ctr" defTabSz="228600">
              <a:buFont typeface="Monotype Sorts" pitchFamily="2" charset="2"/>
              <a:buNone/>
              <a:defRPr/>
            </a:pPr>
            <a:r>
              <a:rPr lang="fr-FR" b="1" dirty="0">
                <a:solidFill>
                  <a:srgbClr val="FFFF00"/>
                </a:solidFill>
                <a:effectLst/>
              </a:rPr>
              <a:t>L’évolution des </a:t>
            </a:r>
            <a:r>
              <a:rPr lang="fr-FR" b="1" dirty="0" smtClean="0">
                <a:solidFill>
                  <a:srgbClr val="FFFF00"/>
                </a:solidFill>
                <a:effectLst/>
              </a:rPr>
              <a:t>périmètres:</a:t>
            </a:r>
            <a:endParaRPr lang="fr-FR" b="1" dirty="0">
              <a:solidFill>
                <a:srgbClr val="FFFF00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28182" y="461359"/>
            <a:ext cx="20313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fr-FR" b="1" dirty="0" err="1" smtClean="0">
                <a:solidFill>
                  <a:srgbClr val="FFFF00"/>
                </a:solidFill>
                <a:effectLst/>
              </a:rPr>
              <a:t>Ondres</a:t>
            </a:r>
            <a:r>
              <a:rPr lang="fr-FR" b="1" dirty="0" smtClean="0">
                <a:solidFill>
                  <a:srgbClr val="FFFF00"/>
                </a:solidFill>
                <a:effectLst/>
              </a:rPr>
              <a:t> 	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7812360" y="1662599"/>
            <a:ext cx="17338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b="1" dirty="0" smtClean="0">
                <a:solidFill>
                  <a:srgbClr val="FFFF00"/>
                </a:solidFill>
                <a:effectLst/>
              </a:rPr>
              <a:t>Tarnos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9171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Papyrus" pitchFamily="66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Papyrus" pitchFamily="66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Papyrus" pitchFamily="66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Papyrus" pitchFamily="66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Papyru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Papyru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Papyru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Papyru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Papyrus" pitchFamily="66" charset="0"/>
              </a:defRPr>
            </a:lvl9pPr>
          </a:lstStyle>
          <a:p>
            <a:fld id="{34F12098-AC1C-44A0-9D7E-2B9C28BBC314}" type="slidenum">
              <a:rPr kumimoji="0" lang="fr-FR" sz="1400" smtClean="0">
                <a:latin typeface="Times New Roman" pitchFamily="18" charset="0"/>
              </a:rPr>
              <a:pPr/>
              <a:t>5</a:t>
            </a:fld>
            <a:endParaRPr kumimoji="0" lang="fr-FR" sz="1400" smtClean="0">
              <a:latin typeface="Times New Roman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6350" y="2492896"/>
            <a:ext cx="8734425" cy="1375866"/>
          </a:xfrm>
        </p:spPr>
        <p:txBody>
          <a:bodyPr wrap="none"/>
          <a:lstStyle/>
          <a:p>
            <a:pPr marL="95250" indent="0" algn="ctr" defTabSz="228600"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fr-FR" sz="1800" b="1" i="1" dirty="0" smtClean="0">
                <a:solidFill>
                  <a:schemeClr val="accent3">
                    <a:lumMod val="25000"/>
                  </a:schemeClr>
                </a:solidFill>
                <a:latin typeface="Papyrus" pitchFamily="66" charset="0"/>
              </a:rPr>
              <a:t>Le document évoqué lors de la dernière réunion a pris en compte </a:t>
            </a:r>
          </a:p>
          <a:p>
            <a:pPr marL="95250" indent="0" algn="ctr" defTabSz="228600"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fr-FR" sz="1800" b="1" i="1" dirty="0" smtClean="0">
                <a:solidFill>
                  <a:schemeClr val="accent3">
                    <a:lumMod val="25000"/>
                  </a:schemeClr>
                </a:solidFill>
                <a:latin typeface="Papyrus" pitchFamily="66" charset="0"/>
              </a:rPr>
              <a:t> les remarques faites pendant ou à l’issue de cette réunion.</a:t>
            </a:r>
          </a:p>
          <a:p>
            <a:pPr marL="95250" indent="0" algn="ctr" defTabSz="228600">
              <a:lnSpc>
                <a:spcPct val="90000"/>
              </a:lnSpc>
              <a:buFont typeface="Monotype Sorts" pitchFamily="2" charset="2"/>
              <a:buNone/>
              <a:defRPr/>
            </a:pPr>
            <a:endParaRPr lang="fr-FR" sz="1800" b="1" i="1" dirty="0">
              <a:solidFill>
                <a:schemeClr val="accent3">
                  <a:lumMod val="25000"/>
                </a:schemeClr>
              </a:solidFill>
              <a:latin typeface="Papyrus" pitchFamily="66" charset="0"/>
              <a:sym typeface="Wingdings" pitchFamily="2" charset="2"/>
            </a:endParaRPr>
          </a:p>
          <a:p>
            <a:pPr marL="95250" indent="0" algn="ctr" defTabSz="228600"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fr-FR" sz="1800" b="1" i="1" dirty="0" smtClean="0">
                <a:solidFill>
                  <a:schemeClr val="accent3">
                    <a:lumMod val="25000"/>
                  </a:schemeClr>
                </a:solidFill>
                <a:latin typeface="Papyrus" pitchFamily="66" charset="0"/>
                <a:sym typeface="Wingdings" pitchFamily="2" charset="2"/>
              </a:rPr>
              <a:t>Notamment, le tableau des objectifs a été remanié</a:t>
            </a:r>
          </a:p>
        </p:txBody>
      </p:sp>
      <p:pic>
        <p:nvPicPr>
          <p:cNvPr id="6148" name="Picture 13" descr="LOGOCOU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94450"/>
            <a:ext cx="1065213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39"/>
          <p:cNvSpPr>
            <a:spLocks noChangeArrowheads="1"/>
          </p:cNvSpPr>
          <p:nvPr/>
        </p:nvSpPr>
        <p:spPr bwMode="auto">
          <a:xfrm>
            <a:off x="4932363" y="88900"/>
            <a:ext cx="1841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fr-FR" sz="1600">
              <a:solidFill>
                <a:srgbClr val="99CC00"/>
              </a:solidFill>
              <a:effectLst/>
            </a:endParaRPr>
          </a:p>
        </p:txBody>
      </p:sp>
      <p:grpSp>
        <p:nvGrpSpPr>
          <p:cNvPr id="6150" name="Group 40"/>
          <p:cNvGrpSpPr>
            <a:grpSpLocks/>
          </p:cNvGrpSpPr>
          <p:nvPr/>
        </p:nvGrpSpPr>
        <p:grpSpPr bwMode="auto">
          <a:xfrm>
            <a:off x="8740775" y="6345238"/>
            <a:ext cx="396875" cy="503237"/>
            <a:chOff x="90" y="91"/>
            <a:chExt cx="567" cy="708"/>
          </a:xfrm>
        </p:grpSpPr>
        <p:sp>
          <p:nvSpPr>
            <p:cNvPr id="6185" name="Rectangle 41"/>
            <p:cNvSpPr>
              <a:spLocks noChangeAspect="1" noChangeArrowheads="1"/>
            </p:cNvSpPr>
            <p:nvPr/>
          </p:nvSpPr>
          <p:spPr bwMode="auto">
            <a:xfrm>
              <a:off x="90" y="518"/>
              <a:ext cx="284" cy="281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186" name="Rectangle 42"/>
            <p:cNvSpPr>
              <a:spLocks noChangeAspect="1" noChangeArrowheads="1"/>
            </p:cNvSpPr>
            <p:nvPr/>
          </p:nvSpPr>
          <p:spPr bwMode="auto">
            <a:xfrm>
              <a:off x="374" y="234"/>
              <a:ext cx="283" cy="284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187" name="Rectangle 43"/>
            <p:cNvSpPr>
              <a:spLocks noChangeAspect="1" noChangeArrowheads="1"/>
            </p:cNvSpPr>
            <p:nvPr/>
          </p:nvSpPr>
          <p:spPr bwMode="auto">
            <a:xfrm>
              <a:off x="228" y="91"/>
              <a:ext cx="143" cy="141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grpSp>
        <p:nvGrpSpPr>
          <p:cNvPr id="6151" name="Group 3095"/>
          <p:cNvGrpSpPr>
            <a:grpSpLocks/>
          </p:cNvGrpSpPr>
          <p:nvPr/>
        </p:nvGrpSpPr>
        <p:grpSpPr bwMode="auto">
          <a:xfrm>
            <a:off x="6350" y="0"/>
            <a:ext cx="8783638" cy="642938"/>
            <a:chOff x="113" y="572"/>
            <a:chExt cx="5489" cy="555"/>
          </a:xfrm>
        </p:grpSpPr>
        <p:sp>
          <p:nvSpPr>
            <p:cNvPr id="19" name="Rectangle 3096"/>
            <p:cNvSpPr>
              <a:spLocks noChangeAspect="1" noChangeArrowheads="1"/>
            </p:cNvSpPr>
            <p:nvPr/>
          </p:nvSpPr>
          <p:spPr bwMode="auto">
            <a:xfrm>
              <a:off x="392" y="849"/>
              <a:ext cx="294" cy="278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0" name="Rectangle 3097"/>
            <p:cNvSpPr>
              <a:spLocks noChangeAspect="1" noChangeArrowheads="1"/>
            </p:cNvSpPr>
            <p:nvPr/>
          </p:nvSpPr>
          <p:spPr bwMode="auto">
            <a:xfrm>
              <a:off x="678" y="849"/>
              <a:ext cx="290" cy="278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1" name="Rectangle 3098"/>
            <p:cNvSpPr>
              <a:spLocks noChangeAspect="1" noChangeArrowheads="1"/>
            </p:cNvSpPr>
            <p:nvPr/>
          </p:nvSpPr>
          <p:spPr bwMode="auto">
            <a:xfrm>
              <a:off x="940" y="579"/>
              <a:ext cx="290" cy="278"/>
            </a:xfrm>
            <a:prstGeom prst="rect">
              <a:avLst/>
            </a:prstGeom>
            <a:solidFill>
              <a:srgbClr val="E1D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2" name="Rectangle 3099"/>
            <p:cNvSpPr>
              <a:spLocks noChangeAspect="1" noChangeArrowheads="1"/>
            </p:cNvSpPr>
            <p:nvPr/>
          </p:nvSpPr>
          <p:spPr bwMode="auto">
            <a:xfrm>
              <a:off x="671" y="572"/>
              <a:ext cx="294" cy="278"/>
            </a:xfrm>
            <a:prstGeom prst="rect">
              <a:avLst/>
            </a:prstGeom>
            <a:solidFill>
              <a:srgbClr val="FFFF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3" name="Rectangle 3100"/>
            <p:cNvSpPr>
              <a:spLocks noChangeAspect="1" noChangeArrowheads="1"/>
            </p:cNvSpPr>
            <p:nvPr/>
          </p:nvSpPr>
          <p:spPr bwMode="auto">
            <a:xfrm>
              <a:off x="113" y="579"/>
              <a:ext cx="290" cy="278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4" name="Rectangle 3101"/>
            <p:cNvSpPr>
              <a:spLocks noChangeAspect="1" noChangeArrowheads="1"/>
            </p:cNvSpPr>
            <p:nvPr/>
          </p:nvSpPr>
          <p:spPr bwMode="auto">
            <a:xfrm>
              <a:off x="1230" y="849"/>
              <a:ext cx="290" cy="278"/>
            </a:xfrm>
            <a:prstGeom prst="rect">
              <a:avLst/>
            </a:prstGeom>
            <a:solidFill>
              <a:srgbClr val="CC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5" name="Rectangle 3102"/>
            <p:cNvSpPr>
              <a:spLocks noChangeAspect="1" noChangeArrowheads="1"/>
            </p:cNvSpPr>
            <p:nvPr/>
          </p:nvSpPr>
          <p:spPr bwMode="auto">
            <a:xfrm>
              <a:off x="1509" y="849"/>
              <a:ext cx="294" cy="278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6" name="Rectangle 3103"/>
            <p:cNvSpPr>
              <a:spLocks noChangeAspect="1" noChangeArrowheads="1"/>
            </p:cNvSpPr>
            <p:nvPr/>
          </p:nvSpPr>
          <p:spPr bwMode="auto">
            <a:xfrm>
              <a:off x="1509" y="579"/>
              <a:ext cx="294" cy="278"/>
            </a:xfrm>
            <a:prstGeom prst="rect">
              <a:avLst/>
            </a:prstGeom>
            <a:solidFill>
              <a:srgbClr val="FFFF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7" name="Line 3104"/>
            <p:cNvSpPr>
              <a:spLocks noChangeShapeType="1"/>
            </p:cNvSpPr>
            <p:nvPr/>
          </p:nvSpPr>
          <p:spPr bwMode="auto">
            <a:xfrm>
              <a:off x="113" y="845"/>
              <a:ext cx="5489" cy="4"/>
            </a:xfrm>
            <a:prstGeom prst="line">
              <a:avLst/>
            </a:prstGeom>
            <a:noFill/>
            <a:ln w="22225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3" name="Rectangle 2"/>
          <p:cNvSpPr/>
          <p:nvPr/>
        </p:nvSpPr>
        <p:spPr>
          <a:xfrm>
            <a:off x="2601913" y="312738"/>
            <a:ext cx="6542087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95250" algn="ctr" defTabSz="228600">
              <a:buFont typeface="Monotype Sorts" pitchFamily="2" charset="2"/>
              <a:buNone/>
              <a:defRPr/>
            </a:pPr>
            <a:r>
              <a:rPr lang="fr-FR" dirty="0" smtClean="0">
                <a:solidFill>
                  <a:schemeClr val="folHlink"/>
                </a:solidFill>
              </a:rPr>
              <a:t>Enjeux et objectifs</a:t>
            </a:r>
            <a:endParaRPr lang="fr-FR" dirty="0">
              <a:solidFill>
                <a:schemeClr val="folHlin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46500" y="39688"/>
            <a:ext cx="482282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95250" algn="ctr" defTabSz="228600">
              <a:buClr>
                <a:srgbClr val="0066FF"/>
              </a:buClr>
              <a:buFont typeface="Monotype Sorts" pitchFamily="2" charset="2"/>
              <a:buNone/>
              <a:defRPr/>
            </a:pPr>
            <a:r>
              <a:rPr lang="fr-FR" sz="2000" dirty="0">
                <a:solidFill>
                  <a:srgbClr val="0066FF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Papyrus" pitchFamily="66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Papyrus" pitchFamily="66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Papyrus" pitchFamily="66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Papyrus" pitchFamily="66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Papyru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Papyru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Papyru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Papyru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Papyrus" pitchFamily="66" charset="0"/>
              </a:defRPr>
            </a:lvl9pPr>
          </a:lstStyle>
          <a:p>
            <a:fld id="{1826689D-E179-4D16-B37D-9BEA8839995C}" type="slidenum">
              <a:rPr kumimoji="0" lang="fr-FR" sz="1400" smtClean="0">
                <a:latin typeface="Times New Roman" pitchFamily="18" charset="0"/>
              </a:rPr>
              <a:pPr/>
              <a:t>6</a:t>
            </a:fld>
            <a:endParaRPr kumimoji="0" lang="fr-FR" sz="1400" smtClean="0">
              <a:latin typeface="Times New Roman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50" y="1189038"/>
            <a:ext cx="9144000" cy="511175"/>
          </a:xfrm>
        </p:spPr>
        <p:txBody>
          <a:bodyPr wrap="none"/>
          <a:lstStyle/>
          <a:p>
            <a:pPr marL="95250" indent="0" algn="ctr" defTabSz="228600"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fr-FR" sz="1800" i="1" dirty="0" smtClean="0">
                <a:solidFill>
                  <a:srgbClr val="FF9900"/>
                </a:solidFill>
                <a:latin typeface="Papyrus" pitchFamily="66" charset="0"/>
              </a:rPr>
              <a:t>Structuration proposée pour ces objectifs</a:t>
            </a:r>
          </a:p>
          <a:p>
            <a:pPr marL="95250" indent="0" algn="ctr" defTabSz="228600">
              <a:lnSpc>
                <a:spcPct val="90000"/>
              </a:lnSpc>
              <a:buFont typeface="Monotype Sorts" pitchFamily="2" charset="2"/>
              <a:buNone/>
              <a:defRPr/>
            </a:pPr>
            <a:endParaRPr lang="fr-FR" sz="1800" i="1" dirty="0" smtClean="0">
              <a:solidFill>
                <a:schemeClr val="bg2"/>
              </a:solidFill>
              <a:latin typeface="Papyrus" pitchFamily="66" charset="0"/>
              <a:sym typeface="Wingdings" pitchFamily="2" charset="2"/>
            </a:endParaRPr>
          </a:p>
        </p:txBody>
      </p:sp>
      <p:pic>
        <p:nvPicPr>
          <p:cNvPr id="14340" name="Picture 13" descr="LOGOCOU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94450"/>
            <a:ext cx="1065213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39"/>
          <p:cNvSpPr>
            <a:spLocks noChangeArrowheads="1"/>
          </p:cNvSpPr>
          <p:nvPr/>
        </p:nvSpPr>
        <p:spPr bwMode="auto">
          <a:xfrm>
            <a:off x="4932363" y="88900"/>
            <a:ext cx="1841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fr-FR" sz="1600">
              <a:solidFill>
                <a:srgbClr val="99CC00"/>
              </a:solidFill>
              <a:effectLst/>
            </a:endParaRPr>
          </a:p>
        </p:txBody>
      </p:sp>
      <p:grpSp>
        <p:nvGrpSpPr>
          <p:cNvPr id="14342" name="Group 40"/>
          <p:cNvGrpSpPr>
            <a:grpSpLocks/>
          </p:cNvGrpSpPr>
          <p:nvPr/>
        </p:nvGrpSpPr>
        <p:grpSpPr bwMode="auto">
          <a:xfrm>
            <a:off x="8740775" y="6345238"/>
            <a:ext cx="396875" cy="503237"/>
            <a:chOff x="90" y="91"/>
            <a:chExt cx="567" cy="708"/>
          </a:xfrm>
        </p:grpSpPr>
        <p:sp>
          <p:nvSpPr>
            <p:cNvPr id="6185" name="Rectangle 41"/>
            <p:cNvSpPr>
              <a:spLocks noChangeAspect="1" noChangeArrowheads="1"/>
            </p:cNvSpPr>
            <p:nvPr/>
          </p:nvSpPr>
          <p:spPr bwMode="auto">
            <a:xfrm>
              <a:off x="90" y="518"/>
              <a:ext cx="284" cy="281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186" name="Rectangle 42"/>
            <p:cNvSpPr>
              <a:spLocks noChangeAspect="1" noChangeArrowheads="1"/>
            </p:cNvSpPr>
            <p:nvPr/>
          </p:nvSpPr>
          <p:spPr bwMode="auto">
            <a:xfrm>
              <a:off x="374" y="234"/>
              <a:ext cx="283" cy="284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187" name="Rectangle 43"/>
            <p:cNvSpPr>
              <a:spLocks noChangeAspect="1" noChangeArrowheads="1"/>
            </p:cNvSpPr>
            <p:nvPr/>
          </p:nvSpPr>
          <p:spPr bwMode="auto">
            <a:xfrm>
              <a:off x="228" y="91"/>
              <a:ext cx="143" cy="141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grpSp>
        <p:nvGrpSpPr>
          <p:cNvPr id="14343" name="Group 3095"/>
          <p:cNvGrpSpPr>
            <a:grpSpLocks/>
          </p:cNvGrpSpPr>
          <p:nvPr/>
        </p:nvGrpSpPr>
        <p:grpSpPr bwMode="auto">
          <a:xfrm>
            <a:off x="6350" y="0"/>
            <a:ext cx="8783638" cy="642938"/>
            <a:chOff x="113" y="572"/>
            <a:chExt cx="5489" cy="555"/>
          </a:xfrm>
        </p:grpSpPr>
        <p:sp>
          <p:nvSpPr>
            <p:cNvPr id="19" name="Rectangle 3096"/>
            <p:cNvSpPr>
              <a:spLocks noChangeAspect="1" noChangeArrowheads="1"/>
            </p:cNvSpPr>
            <p:nvPr/>
          </p:nvSpPr>
          <p:spPr bwMode="auto">
            <a:xfrm>
              <a:off x="392" y="849"/>
              <a:ext cx="294" cy="278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0" name="Rectangle 3097"/>
            <p:cNvSpPr>
              <a:spLocks noChangeAspect="1" noChangeArrowheads="1"/>
            </p:cNvSpPr>
            <p:nvPr/>
          </p:nvSpPr>
          <p:spPr bwMode="auto">
            <a:xfrm>
              <a:off x="678" y="849"/>
              <a:ext cx="290" cy="278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1" name="Rectangle 3098"/>
            <p:cNvSpPr>
              <a:spLocks noChangeAspect="1" noChangeArrowheads="1"/>
            </p:cNvSpPr>
            <p:nvPr/>
          </p:nvSpPr>
          <p:spPr bwMode="auto">
            <a:xfrm>
              <a:off x="940" y="579"/>
              <a:ext cx="290" cy="278"/>
            </a:xfrm>
            <a:prstGeom prst="rect">
              <a:avLst/>
            </a:prstGeom>
            <a:solidFill>
              <a:srgbClr val="E1D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2" name="Rectangle 3099"/>
            <p:cNvSpPr>
              <a:spLocks noChangeAspect="1" noChangeArrowheads="1"/>
            </p:cNvSpPr>
            <p:nvPr/>
          </p:nvSpPr>
          <p:spPr bwMode="auto">
            <a:xfrm>
              <a:off x="671" y="572"/>
              <a:ext cx="294" cy="278"/>
            </a:xfrm>
            <a:prstGeom prst="rect">
              <a:avLst/>
            </a:prstGeom>
            <a:solidFill>
              <a:srgbClr val="FFFF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3" name="Rectangle 3100"/>
            <p:cNvSpPr>
              <a:spLocks noChangeAspect="1" noChangeArrowheads="1"/>
            </p:cNvSpPr>
            <p:nvPr/>
          </p:nvSpPr>
          <p:spPr bwMode="auto">
            <a:xfrm>
              <a:off x="113" y="579"/>
              <a:ext cx="290" cy="278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4" name="Rectangle 3101"/>
            <p:cNvSpPr>
              <a:spLocks noChangeAspect="1" noChangeArrowheads="1"/>
            </p:cNvSpPr>
            <p:nvPr/>
          </p:nvSpPr>
          <p:spPr bwMode="auto">
            <a:xfrm>
              <a:off x="1230" y="849"/>
              <a:ext cx="290" cy="278"/>
            </a:xfrm>
            <a:prstGeom prst="rect">
              <a:avLst/>
            </a:prstGeom>
            <a:solidFill>
              <a:srgbClr val="CC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5" name="Rectangle 3102"/>
            <p:cNvSpPr>
              <a:spLocks noChangeAspect="1" noChangeArrowheads="1"/>
            </p:cNvSpPr>
            <p:nvPr/>
          </p:nvSpPr>
          <p:spPr bwMode="auto">
            <a:xfrm>
              <a:off x="1509" y="849"/>
              <a:ext cx="294" cy="278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6" name="Rectangle 3103"/>
            <p:cNvSpPr>
              <a:spLocks noChangeAspect="1" noChangeArrowheads="1"/>
            </p:cNvSpPr>
            <p:nvPr/>
          </p:nvSpPr>
          <p:spPr bwMode="auto">
            <a:xfrm>
              <a:off x="1509" y="579"/>
              <a:ext cx="294" cy="278"/>
            </a:xfrm>
            <a:prstGeom prst="rect">
              <a:avLst/>
            </a:prstGeom>
            <a:solidFill>
              <a:srgbClr val="FFFF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7" name="Line 3104"/>
            <p:cNvSpPr>
              <a:spLocks noChangeShapeType="1"/>
            </p:cNvSpPr>
            <p:nvPr/>
          </p:nvSpPr>
          <p:spPr bwMode="auto">
            <a:xfrm>
              <a:off x="113" y="845"/>
              <a:ext cx="5489" cy="4"/>
            </a:xfrm>
            <a:prstGeom prst="line">
              <a:avLst/>
            </a:prstGeom>
            <a:noFill/>
            <a:ln w="22225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3" name="Rectangle 2"/>
          <p:cNvSpPr/>
          <p:nvPr/>
        </p:nvSpPr>
        <p:spPr>
          <a:xfrm>
            <a:off x="2601913" y="312738"/>
            <a:ext cx="6542087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95250" algn="ctr" defTabSz="228600">
              <a:buFont typeface="Monotype Sorts" pitchFamily="2" charset="2"/>
              <a:buNone/>
              <a:defRPr/>
            </a:pPr>
            <a:r>
              <a:rPr lang="fr-FR" dirty="0" smtClean="0">
                <a:solidFill>
                  <a:schemeClr val="folHlink"/>
                </a:solidFill>
              </a:rPr>
              <a:t>Objectifs de développement durable</a:t>
            </a:r>
            <a:endParaRPr lang="fr-FR" dirty="0">
              <a:solidFill>
                <a:schemeClr val="folHlin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46500" y="39688"/>
            <a:ext cx="482282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95250" algn="ctr" defTabSz="228600">
              <a:buClr>
                <a:srgbClr val="0066FF"/>
              </a:buClr>
              <a:buFont typeface="Monotype Sorts" pitchFamily="2" charset="2"/>
              <a:buNone/>
              <a:defRPr/>
            </a:pPr>
            <a:r>
              <a:rPr lang="fr-FR" sz="2000" dirty="0">
                <a:solidFill>
                  <a:srgbClr val="0066FF"/>
                </a:solidFill>
              </a:rPr>
              <a:t> 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282019"/>
              </p:ext>
            </p:extLst>
          </p:nvPr>
        </p:nvGraphicFramePr>
        <p:xfrm>
          <a:off x="115229" y="1556793"/>
          <a:ext cx="8824332" cy="3384375"/>
        </p:xfrm>
        <a:graphic>
          <a:graphicData uri="http://schemas.openxmlformats.org/drawingml/2006/table">
            <a:tbl>
              <a:tblPr firstRow="1" firstCol="1" bandRow="1"/>
              <a:tblGrid>
                <a:gridCol w="656855"/>
                <a:gridCol w="3838570"/>
                <a:gridCol w="4328907"/>
              </a:tblGrid>
              <a:tr h="1560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Code</a:t>
                      </a:r>
                      <a:endParaRPr lang="fr-FR" sz="10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821" marR="54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Objectifs de développement durable</a:t>
                      </a:r>
                      <a:endParaRPr lang="fr-FR" sz="10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821" marR="54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Objectifs opérationnels (peuvent être croisés avec </a:t>
                      </a:r>
                      <a:r>
                        <a:rPr lang="fr-FR" sz="800" b="1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obj</a:t>
                      </a: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 de DD)</a:t>
                      </a:r>
                      <a:endParaRPr lang="fr-FR" sz="10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821" marR="54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982525">
                <a:tc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A</a:t>
                      </a:r>
                      <a:endParaRPr lang="fr-FR" sz="10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821" marR="54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800" b="1" i="1" kern="1200" dirty="0">
                          <a:solidFill>
                            <a:srgbClr val="00004D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Assurer la conservation des habitats naturels d’intérêt communautaire, en prenant en compte les espèces patrimoniales</a:t>
                      </a:r>
                      <a:endParaRPr lang="fr-FR" sz="10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821" marR="54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Blip>
                          <a:blip r:embed="rId4"/>
                        </a:buBlip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A1 - Assurer la conservation des laisses de mer et mettre en place les mesures de conservation pour les espèces d’habitats de haut de plage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Blip>
                          <a:blip r:embed="rId4"/>
                        </a:buBlip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A2 - Assurer le maintien des habitats naturels prioritaires (dunes grises, dunes brunes, pelouses annuelles…)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Blip>
                          <a:blip r:embed="rId4"/>
                        </a:buBlip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A3 - Améliorer les fonctionnalités des habitats hygrophiles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Blip>
                          <a:blip r:embed="rId4"/>
                        </a:buBlip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A4 - Restaurer des milieux dunaires dégradés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Blip>
                          <a:blip r:embed="rId4"/>
                        </a:buBlip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A5 - Améliorer la qualité des habitats naturels de dune boisée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821" marR="54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2165">
                <a:tc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B</a:t>
                      </a:r>
                      <a:endParaRPr lang="fr-FR" sz="10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821" marR="54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800" b="1" i="1" kern="1200" dirty="0">
                          <a:solidFill>
                            <a:srgbClr val="00004D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Assurer la conservation des espèces d’intérêt communautaire</a:t>
                      </a:r>
                      <a:endParaRPr lang="fr-FR" sz="10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821" marR="54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Blip>
                          <a:blip r:embed="rId4"/>
                        </a:buBlip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B1 - Recréer ou améliorer les milieux favorables aux espèces des zones humides (présentes ou potentielles)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Blip>
                          <a:blip r:embed="rId4"/>
                        </a:buBlip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B2 - Assurer le maintien de la diversité de la dune boisée, en favorisant les feuillus et les peuplements âgés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Blip>
                          <a:blip r:embed="rId4"/>
                        </a:buBlip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B3 -  Favoriser les conditions d’accueil des Chiroptères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Blip>
                          <a:blip r:embed="rId4"/>
                        </a:buBlip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B4 - Veiller au contrôle des espèces invasives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821" marR="54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082">
                <a:tc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C</a:t>
                      </a:r>
                      <a:endParaRPr lang="fr-FR" sz="10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821" marR="54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800" b="1" i="1" kern="1200" dirty="0">
                          <a:solidFill>
                            <a:srgbClr val="00004D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Prendre en compte le contexte socio-économique, afin de réduire les impacts sur les milieux et espèces</a:t>
                      </a:r>
                      <a:endParaRPr lang="fr-FR" sz="10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821" marR="54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Blip>
                          <a:blip r:embed="rId4"/>
                        </a:buBlip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C1 - Identifier et mesurer les dégradations constatées, mettre en œuvre les mesures de protection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Blip>
                          <a:blip r:embed="rId4"/>
                        </a:buBlip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C2 - Engager les opérations en concertation avec les politiques publiques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821" marR="54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082">
                <a:tc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D</a:t>
                      </a:r>
                      <a:endParaRPr lang="fr-FR" sz="10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821" marR="54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800" b="1" i="1" kern="1200" dirty="0">
                          <a:solidFill>
                            <a:srgbClr val="00004D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Conforter les connaissances, mettre en place les suivis, en associant au mieux les ressources locales.</a:t>
                      </a:r>
                      <a:endParaRPr lang="fr-FR" sz="10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821" marR="54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Blip>
                          <a:blip r:embed="rId4"/>
                        </a:buBlip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D1 - Développer la collaboration avec les compétences locales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Blip>
                          <a:blip r:embed="rId4"/>
                        </a:buBlip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D2 - Assurer les suivis en recherchant des méthodologies fiables, peu dispendieuses, et pérennes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821" marR="54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443">
                <a:tc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E</a:t>
                      </a:r>
                      <a:endParaRPr lang="fr-FR" sz="10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821" marR="54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800" b="1" i="1" kern="1200" dirty="0">
                          <a:solidFill>
                            <a:srgbClr val="00004D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Assurer l’animation du site et la communication, en coordination avec les politiques publiques.</a:t>
                      </a:r>
                      <a:endParaRPr lang="fr-FR" sz="10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821" marR="54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Blip>
                          <a:blip r:embed="rId4"/>
                        </a:buBlip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E1 - Définir le plan d’actions pour le site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Blip>
                          <a:blip r:embed="rId4"/>
                        </a:buBlip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E2 - Assurer les suivis écologiques et des actions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Blip>
                          <a:blip r:embed="rId4"/>
                        </a:buBlip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E3 - Rechercher les possibilités de participation au niveau des politiques publiques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821" marR="54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36134" y="4653136"/>
            <a:ext cx="7824297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  <a:defRPr/>
            </a:pPr>
            <a:endParaRPr lang="fr-FR" sz="1800" b="1" dirty="0" smtClean="0">
              <a:solidFill>
                <a:schemeClr val="tx2">
                  <a:lumMod val="50000"/>
                </a:schemeClr>
              </a:solidFill>
              <a:effectLst/>
              <a:sym typeface="Wingdings" pitchFamily="2" charset="2"/>
            </a:endParaRPr>
          </a:p>
          <a:p>
            <a:pPr algn="just">
              <a:buNone/>
              <a:defRPr/>
            </a:pPr>
            <a:r>
              <a:rPr lang="fr-FR" sz="1800" b="1" dirty="0" smtClean="0">
                <a:solidFill>
                  <a:schemeClr val="tx2">
                    <a:lumMod val="50000"/>
                  </a:schemeClr>
                </a:solidFill>
                <a:effectLst/>
                <a:sym typeface="Wingdings" pitchFamily="2" charset="2"/>
              </a:rPr>
              <a:t>Les </a:t>
            </a:r>
            <a:r>
              <a:rPr lang="fr-FR" sz="1800" b="1" dirty="0" smtClean="0">
                <a:solidFill>
                  <a:schemeClr val="tx2">
                    <a:lumMod val="50000"/>
                  </a:schemeClr>
                </a:solidFill>
                <a:effectLst/>
                <a:sym typeface="Wingdings" pitchFamily="2" charset="2"/>
              </a:rPr>
              <a:t>objectifs opérationnels définissent plus précisément  la finalité des actions qui y seront rattachées</a:t>
            </a:r>
          </a:p>
          <a:p>
            <a:pPr algn="just">
              <a:buNone/>
              <a:defRPr/>
            </a:pPr>
            <a:r>
              <a:rPr lang="fr-FR" sz="1800" b="1" dirty="0" smtClean="0">
                <a:solidFill>
                  <a:schemeClr val="tx2">
                    <a:lumMod val="50000"/>
                  </a:schemeClr>
                </a:solidFill>
                <a:effectLst/>
                <a:sym typeface="Wingdings" pitchFamily="2" charset="2"/>
              </a:rPr>
              <a:t></a:t>
            </a:r>
            <a:r>
              <a:rPr lang="fr-FR" sz="1800" b="1" dirty="0" smtClean="0">
                <a:solidFill>
                  <a:schemeClr val="tx2">
                    <a:lumMod val="50000"/>
                  </a:schemeClr>
                </a:solidFill>
                <a:effectLst/>
                <a:sym typeface="Wingdings" pitchFamily="2" charset="2"/>
              </a:rPr>
              <a:t>Les objectifs  D et E concernent  la partie liée à l’animation (pas de contractualisation)</a:t>
            </a:r>
            <a:endParaRPr lang="fr-FR" sz="1800" b="1" dirty="0">
              <a:solidFill>
                <a:schemeClr val="tx2">
                  <a:lumMod val="50000"/>
                </a:schemeClr>
              </a:solidFill>
              <a:effectLst/>
              <a:sym typeface="Wingdings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Papyrus" pitchFamily="66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Papyrus" pitchFamily="66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Papyrus" pitchFamily="66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Papyrus" pitchFamily="66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Papyru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Papyru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Papyru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Papyru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Papyrus" pitchFamily="66" charset="0"/>
              </a:defRPr>
            </a:lvl9pPr>
          </a:lstStyle>
          <a:p>
            <a:fld id="{C9CA5FC4-A84E-4772-859D-847FFC30A7E6}" type="slidenum">
              <a:rPr kumimoji="0" lang="fr-FR" sz="1400" smtClean="0">
                <a:latin typeface="Times New Roman" pitchFamily="18" charset="0"/>
              </a:rPr>
              <a:pPr/>
              <a:t>7</a:t>
            </a:fld>
            <a:endParaRPr kumimoji="0" lang="fr-FR" sz="1400" smtClean="0">
              <a:latin typeface="Times New Roman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50" y="980728"/>
            <a:ext cx="9144000" cy="511175"/>
          </a:xfrm>
        </p:spPr>
        <p:txBody>
          <a:bodyPr wrap="none"/>
          <a:lstStyle/>
          <a:p>
            <a:pPr marL="95250" indent="0" algn="ctr" defTabSz="228600"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fr-FR" sz="1800" i="1" dirty="0" smtClean="0">
                <a:solidFill>
                  <a:srgbClr val="FF9900"/>
                </a:solidFill>
                <a:latin typeface="Papyrus" pitchFamily="66" charset="0"/>
              </a:rPr>
              <a:t>Site de Mimizan</a:t>
            </a:r>
          </a:p>
          <a:p>
            <a:pPr marL="95250" indent="0" algn="ctr" defTabSz="228600">
              <a:lnSpc>
                <a:spcPct val="90000"/>
              </a:lnSpc>
              <a:buFont typeface="Monotype Sorts" pitchFamily="2" charset="2"/>
              <a:buNone/>
              <a:defRPr/>
            </a:pPr>
            <a:endParaRPr lang="fr-FR" sz="1800" i="1" dirty="0" smtClean="0">
              <a:solidFill>
                <a:schemeClr val="bg2"/>
              </a:solidFill>
              <a:latin typeface="Papyrus" pitchFamily="66" charset="0"/>
              <a:sym typeface="Wingdings" pitchFamily="2" charset="2"/>
            </a:endParaRPr>
          </a:p>
        </p:txBody>
      </p:sp>
      <p:pic>
        <p:nvPicPr>
          <p:cNvPr id="15364" name="Picture 13" descr="LOGOCOU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94450"/>
            <a:ext cx="1065213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39"/>
          <p:cNvSpPr>
            <a:spLocks noChangeArrowheads="1"/>
          </p:cNvSpPr>
          <p:nvPr/>
        </p:nvSpPr>
        <p:spPr bwMode="auto">
          <a:xfrm>
            <a:off x="4932363" y="88900"/>
            <a:ext cx="1841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fr-FR" sz="1600">
              <a:solidFill>
                <a:srgbClr val="99CC00"/>
              </a:solidFill>
              <a:effectLst/>
            </a:endParaRPr>
          </a:p>
        </p:txBody>
      </p:sp>
      <p:grpSp>
        <p:nvGrpSpPr>
          <p:cNvPr id="15366" name="Group 40"/>
          <p:cNvGrpSpPr>
            <a:grpSpLocks/>
          </p:cNvGrpSpPr>
          <p:nvPr/>
        </p:nvGrpSpPr>
        <p:grpSpPr bwMode="auto">
          <a:xfrm>
            <a:off x="8740775" y="6345238"/>
            <a:ext cx="396875" cy="503237"/>
            <a:chOff x="90" y="91"/>
            <a:chExt cx="567" cy="708"/>
          </a:xfrm>
        </p:grpSpPr>
        <p:sp>
          <p:nvSpPr>
            <p:cNvPr id="6185" name="Rectangle 41"/>
            <p:cNvSpPr>
              <a:spLocks noChangeAspect="1" noChangeArrowheads="1"/>
            </p:cNvSpPr>
            <p:nvPr/>
          </p:nvSpPr>
          <p:spPr bwMode="auto">
            <a:xfrm>
              <a:off x="90" y="518"/>
              <a:ext cx="284" cy="281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186" name="Rectangle 42"/>
            <p:cNvSpPr>
              <a:spLocks noChangeAspect="1" noChangeArrowheads="1"/>
            </p:cNvSpPr>
            <p:nvPr/>
          </p:nvSpPr>
          <p:spPr bwMode="auto">
            <a:xfrm>
              <a:off x="374" y="234"/>
              <a:ext cx="283" cy="284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187" name="Rectangle 43"/>
            <p:cNvSpPr>
              <a:spLocks noChangeAspect="1" noChangeArrowheads="1"/>
            </p:cNvSpPr>
            <p:nvPr/>
          </p:nvSpPr>
          <p:spPr bwMode="auto">
            <a:xfrm>
              <a:off x="228" y="91"/>
              <a:ext cx="143" cy="141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grpSp>
        <p:nvGrpSpPr>
          <p:cNvPr id="15367" name="Group 3095"/>
          <p:cNvGrpSpPr>
            <a:grpSpLocks/>
          </p:cNvGrpSpPr>
          <p:nvPr/>
        </p:nvGrpSpPr>
        <p:grpSpPr bwMode="auto">
          <a:xfrm>
            <a:off x="6350" y="0"/>
            <a:ext cx="8783638" cy="642938"/>
            <a:chOff x="113" y="572"/>
            <a:chExt cx="5489" cy="555"/>
          </a:xfrm>
        </p:grpSpPr>
        <p:sp>
          <p:nvSpPr>
            <p:cNvPr id="19" name="Rectangle 3096"/>
            <p:cNvSpPr>
              <a:spLocks noChangeAspect="1" noChangeArrowheads="1"/>
            </p:cNvSpPr>
            <p:nvPr/>
          </p:nvSpPr>
          <p:spPr bwMode="auto">
            <a:xfrm>
              <a:off x="392" y="849"/>
              <a:ext cx="294" cy="278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0" name="Rectangle 3097"/>
            <p:cNvSpPr>
              <a:spLocks noChangeAspect="1" noChangeArrowheads="1"/>
            </p:cNvSpPr>
            <p:nvPr/>
          </p:nvSpPr>
          <p:spPr bwMode="auto">
            <a:xfrm>
              <a:off x="678" y="849"/>
              <a:ext cx="290" cy="278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1" name="Rectangle 3098"/>
            <p:cNvSpPr>
              <a:spLocks noChangeAspect="1" noChangeArrowheads="1"/>
            </p:cNvSpPr>
            <p:nvPr/>
          </p:nvSpPr>
          <p:spPr bwMode="auto">
            <a:xfrm>
              <a:off x="940" y="579"/>
              <a:ext cx="290" cy="278"/>
            </a:xfrm>
            <a:prstGeom prst="rect">
              <a:avLst/>
            </a:prstGeom>
            <a:solidFill>
              <a:srgbClr val="E1D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2" name="Rectangle 3099"/>
            <p:cNvSpPr>
              <a:spLocks noChangeAspect="1" noChangeArrowheads="1"/>
            </p:cNvSpPr>
            <p:nvPr/>
          </p:nvSpPr>
          <p:spPr bwMode="auto">
            <a:xfrm>
              <a:off x="671" y="572"/>
              <a:ext cx="294" cy="278"/>
            </a:xfrm>
            <a:prstGeom prst="rect">
              <a:avLst/>
            </a:prstGeom>
            <a:solidFill>
              <a:srgbClr val="FFFF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3" name="Rectangle 3100"/>
            <p:cNvSpPr>
              <a:spLocks noChangeAspect="1" noChangeArrowheads="1"/>
            </p:cNvSpPr>
            <p:nvPr/>
          </p:nvSpPr>
          <p:spPr bwMode="auto">
            <a:xfrm>
              <a:off x="113" y="579"/>
              <a:ext cx="290" cy="278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4" name="Rectangle 3101"/>
            <p:cNvSpPr>
              <a:spLocks noChangeAspect="1" noChangeArrowheads="1"/>
            </p:cNvSpPr>
            <p:nvPr/>
          </p:nvSpPr>
          <p:spPr bwMode="auto">
            <a:xfrm>
              <a:off x="1230" y="849"/>
              <a:ext cx="290" cy="278"/>
            </a:xfrm>
            <a:prstGeom prst="rect">
              <a:avLst/>
            </a:prstGeom>
            <a:solidFill>
              <a:srgbClr val="CC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5" name="Rectangle 3102"/>
            <p:cNvSpPr>
              <a:spLocks noChangeAspect="1" noChangeArrowheads="1"/>
            </p:cNvSpPr>
            <p:nvPr/>
          </p:nvSpPr>
          <p:spPr bwMode="auto">
            <a:xfrm>
              <a:off x="1509" y="849"/>
              <a:ext cx="294" cy="278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6" name="Rectangle 3103"/>
            <p:cNvSpPr>
              <a:spLocks noChangeAspect="1" noChangeArrowheads="1"/>
            </p:cNvSpPr>
            <p:nvPr/>
          </p:nvSpPr>
          <p:spPr bwMode="auto">
            <a:xfrm>
              <a:off x="1509" y="579"/>
              <a:ext cx="294" cy="278"/>
            </a:xfrm>
            <a:prstGeom prst="rect">
              <a:avLst/>
            </a:prstGeom>
            <a:solidFill>
              <a:srgbClr val="FFFF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7" name="Line 3104"/>
            <p:cNvSpPr>
              <a:spLocks noChangeShapeType="1"/>
            </p:cNvSpPr>
            <p:nvPr/>
          </p:nvSpPr>
          <p:spPr bwMode="auto">
            <a:xfrm>
              <a:off x="113" y="845"/>
              <a:ext cx="5489" cy="4"/>
            </a:xfrm>
            <a:prstGeom prst="line">
              <a:avLst/>
            </a:prstGeom>
            <a:noFill/>
            <a:ln w="22225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3" name="Rectangle 2"/>
          <p:cNvSpPr/>
          <p:nvPr/>
        </p:nvSpPr>
        <p:spPr>
          <a:xfrm>
            <a:off x="2601913" y="312738"/>
            <a:ext cx="6542087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95250" algn="ctr" defTabSz="228600">
              <a:buFont typeface="Monotype Sorts" pitchFamily="2" charset="2"/>
              <a:buNone/>
              <a:defRPr/>
            </a:pPr>
            <a:r>
              <a:rPr lang="fr-FR" dirty="0" smtClean="0">
                <a:solidFill>
                  <a:schemeClr val="folHlink"/>
                </a:solidFill>
              </a:rPr>
              <a:t>Projet de catalogue d’actions</a:t>
            </a:r>
            <a:endParaRPr lang="fr-FR" dirty="0">
              <a:solidFill>
                <a:schemeClr val="folHlin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46500" y="39688"/>
            <a:ext cx="482282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95250" algn="ctr" defTabSz="228600">
              <a:buClr>
                <a:srgbClr val="0066FF"/>
              </a:buClr>
              <a:buFont typeface="Monotype Sorts" pitchFamily="2" charset="2"/>
              <a:buNone/>
              <a:defRPr/>
            </a:pPr>
            <a:r>
              <a:rPr lang="fr-FR" sz="2000" dirty="0">
                <a:solidFill>
                  <a:srgbClr val="0066FF"/>
                </a:solidFill>
              </a:rPr>
              <a:t> 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267767"/>
              </p:ext>
            </p:extLst>
          </p:nvPr>
        </p:nvGraphicFramePr>
        <p:xfrm>
          <a:off x="0" y="1340768"/>
          <a:ext cx="9073008" cy="4842968"/>
        </p:xfrm>
        <a:graphic>
          <a:graphicData uri="http://schemas.openxmlformats.org/drawingml/2006/table">
            <a:tbl>
              <a:tblPr firstRow="1" firstCol="1" bandRow="1"/>
              <a:tblGrid>
                <a:gridCol w="360040"/>
                <a:gridCol w="1656184"/>
                <a:gridCol w="2448272"/>
                <a:gridCol w="1368152"/>
                <a:gridCol w="1584176"/>
                <a:gridCol w="1656184"/>
              </a:tblGrid>
              <a:tr h="12608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Objectifs de développement durable</a:t>
                      </a:r>
                      <a:endParaRPr lang="fr-FR" sz="8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21" marR="54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Mesures contractuelles </a:t>
                      </a:r>
                      <a:endParaRPr lang="fr-FR" sz="8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21" marR="54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Action</a:t>
                      </a:r>
                      <a:endParaRPr lang="fr-FR" sz="8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21" marR="54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Effets attendus</a:t>
                      </a:r>
                      <a:endParaRPr lang="fr-FR" sz="8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21" marR="54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Effets autres</a:t>
                      </a:r>
                      <a:endParaRPr lang="fr-FR" sz="8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21" marR="54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362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A</a:t>
                      </a:r>
                      <a:endParaRPr lang="fr-FR" sz="9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21" marR="54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i="1" kern="1200" dirty="0">
                          <a:solidFill>
                            <a:srgbClr val="00004D"/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Assurer la conservation des habitats naturels d’intérêt communautaire, en prenant en compte les espèces patrimoniales</a:t>
                      </a:r>
                      <a:endParaRPr lang="fr-F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21" marR="54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A32332 Restauration des laisses de mer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21" marR="54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Nettoyage manuel sélectif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21" marR="54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Reconstitution de l’habitat « laisses de mer »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21" marR="54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Conservation flore et faune patrimoniale ( </a:t>
                      </a:r>
                      <a:r>
                        <a:rPr lang="fr-FR" sz="800" b="1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Nébrie</a:t>
                      </a: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, Pourpier de mer…)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21" marR="54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72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A</a:t>
                      </a:r>
                      <a:endParaRPr lang="fr-FR" sz="9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21" marR="54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A32327P Opérations innovantes au profit d’espèces ou d’habitats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21" marR="54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Création d’</a:t>
                      </a:r>
                      <a:r>
                        <a:rPr lang="fr-FR" sz="800" b="1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exclos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21" marR="54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Conservation d’habitats dont « dunes grises » (prioritaire)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Possibilité de retour du Gravelot à collier interrompu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21" marR="54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Protection flore (Corbeille d’or…), faune (Lézard ocellé…)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21" marR="54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48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B</a:t>
                      </a:r>
                      <a:endParaRPr lang="fr-FR" sz="9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21" marR="54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i="1" kern="1200" dirty="0">
                          <a:solidFill>
                            <a:srgbClr val="00004D"/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 Assurer la conservation des espèces d’intérêt communautaire</a:t>
                      </a:r>
                      <a:endParaRPr lang="fr-F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21" marR="54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F22702 Création ou rétablissement de mares forestières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21" marR="54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Création de mares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21" marR="54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Possibilité d’accueil de Pélobate </a:t>
                      </a:r>
                      <a:r>
                        <a:rPr lang="fr-FR" sz="800" b="1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cultripède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Apparition habitat « humide »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21" marR="54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Diversification flore/faune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21" marR="54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603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B</a:t>
                      </a:r>
                      <a:endParaRPr lang="fr-FR" sz="9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21" marR="54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F22701 Création ou rétablissement de clairières ou landes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(NB pour les pare-feu, on peut aussi s’appuyer sur F22713 Opérations innovantes au profit d’espèces ou d’habitats)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21" marR="54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Maintien de milieux ouverts :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- fauche de lisière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- ouverture et maintien de clairières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- pare-feu végétalisés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21" marR="54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Apparition d’habitats thermophiles (pelouses annuelles, dune grise, lande sèche…) ou hygrophiles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21" marR="54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Apparition d’espèces patrimoniales (</a:t>
                      </a:r>
                      <a:r>
                        <a:rPr lang="fr-FR" sz="800" b="1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Romulée</a:t>
                      </a: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 à bulbe, orchidacées…)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Terrain de chasse (Chiroptères…)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21" marR="54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48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B</a:t>
                      </a:r>
                      <a:endParaRPr lang="fr-FR" sz="9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21" marR="54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A32320P et R Chantier d’élimination ou de limitation d’une espèce indésirable (dune)</a:t>
                      </a:r>
                      <a:endParaRPr lang="fr-FR" sz="800" b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F22711 Chantier d’élimination ou de limitation d’une espèce indésirable (forêt)</a:t>
                      </a:r>
                      <a:endParaRPr lang="fr-FR" sz="800" b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21" marR="54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Contrôle d’espèces invasives</a:t>
                      </a:r>
                      <a:endParaRPr lang="fr-FR" sz="800" b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(cibles : Baccharis, Jussie, Herbe de la Pampa…)</a:t>
                      </a:r>
                      <a:endParaRPr lang="fr-FR" sz="800" b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21" marR="54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Conservation des habitats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21" marR="54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Retour de diversité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21" marR="54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603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C</a:t>
                      </a:r>
                      <a:endParaRPr lang="fr-FR" sz="9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21" marR="54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i="1" kern="1200" dirty="0">
                          <a:solidFill>
                            <a:srgbClr val="00004D"/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 Prendre en compte le contexte socio-économique, afin de réduire les impacts sur les milieux et espèces</a:t>
                      </a:r>
                      <a:endParaRPr lang="fr-F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21" marR="54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A32329 Lutte contre l’érosion des milieux dunaires de la ceinture littorale, des plages et de l’arrière-plage.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A32326P Aménagements visant à informer les usagers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21" marR="54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Mise en défens, signalétique</a:t>
                      </a:r>
                      <a:endParaRPr lang="fr-FR" sz="800" b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21" marR="54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Conservation des habitats dunaires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21" marR="54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Conservation des espèces patrimoniales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Objectif pédagogique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21" marR="54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362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C</a:t>
                      </a:r>
                      <a:endParaRPr lang="fr-FR" sz="9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21" marR="54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F22714 Investissements visant à informer les usagers de la forêt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21" marR="54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Mise en défens, signalétique en milieu boisé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21" marR="54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Conservation des habitats dune boisée</a:t>
                      </a:r>
                      <a:endParaRPr lang="fr-FR" sz="800" b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21" marR="54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Conservation des espèces patrimoniales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Objectif pédagogique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21" marR="54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48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C</a:t>
                      </a:r>
                      <a:endParaRPr lang="fr-FR" sz="9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21" marR="54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Voir A32327P Opérations innovantes au profit d’espèces ou d’habitats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21" marR="54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Nettoyage manuel sélectif de la dune</a:t>
                      </a:r>
                      <a:endParaRPr lang="fr-FR" sz="800" b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21" marR="54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Conservation d’habitats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21" marR="54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Limitation de la pollution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Aspect paysager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Conservation d’espèces d’intérêt communautaire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21" marR="54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Papyrus" pitchFamily="66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Papyrus" pitchFamily="66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Papyrus" pitchFamily="66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Papyrus" pitchFamily="66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Papyru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Papyru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Papyru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Papyru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Papyrus" pitchFamily="66" charset="0"/>
              </a:defRPr>
            </a:lvl9pPr>
          </a:lstStyle>
          <a:p>
            <a:fld id="{C9CA5FC4-A84E-4772-859D-847FFC30A7E6}" type="slidenum">
              <a:rPr kumimoji="0" lang="fr-FR" sz="1400" smtClean="0">
                <a:latin typeface="Times New Roman" pitchFamily="18" charset="0"/>
              </a:rPr>
              <a:pPr/>
              <a:t>8</a:t>
            </a:fld>
            <a:endParaRPr kumimoji="0" lang="fr-FR" sz="1400" smtClean="0">
              <a:latin typeface="Times New Roman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50" y="980728"/>
            <a:ext cx="9144000" cy="511175"/>
          </a:xfrm>
        </p:spPr>
        <p:txBody>
          <a:bodyPr wrap="none"/>
          <a:lstStyle/>
          <a:p>
            <a:pPr marL="95250" indent="0" algn="ctr" defTabSz="228600"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fr-FR" sz="1800" i="1" dirty="0" smtClean="0">
                <a:solidFill>
                  <a:srgbClr val="FF9900"/>
                </a:solidFill>
                <a:latin typeface="Papyrus" pitchFamily="66" charset="0"/>
              </a:rPr>
              <a:t>Site de Lit et Mixe</a:t>
            </a:r>
          </a:p>
          <a:p>
            <a:pPr marL="95250" indent="0" algn="ctr" defTabSz="228600">
              <a:lnSpc>
                <a:spcPct val="90000"/>
              </a:lnSpc>
              <a:buFont typeface="Monotype Sorts" pitchFamily="2" charset="2"/>
              <a:buNone/>
              <a:defRPr/>
            </a:pPr>
            <a:endParaRPr lang="fr-FR" sz="1800" i="1" dirty="0" smtClean="0">
              <a:solidFill>
                <a:schemeClr val="bg2"/>
              </a:solidFill>
              <a:latin typeface="Papyrus" pitchFamily="66" charset="0"/>
              <a:sym typeface="Wingdings" pitchFamily="2" charset="2"/>
            </a:endParaRPr>
          </a:p>
        </p:txBody>
      </p:sp>
      <p:pic>
        <p:nvPicPr>
          <p:cNvPr id="15364" name="Picture 13" descr="LOGOCOU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94450"/>
            <a:ext cx="1065213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39"/>
          <p:cNvSpPr>
            <a:spLocks noChangeArrowheads="1"/>
          </p:cNvSpPr>
          <p:nvPr/>
        </p:nvSpPr>
        <p:spPr bwMode="auto">
          <a:xfrm>
            <a:off x="4932363" y="88900"/>
            <a:ext cx="1841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fr-FR" sz="1600">
              <a:solidFill>
                <a:srgbClr val="99CC00"/>
              </a:solidFill>
              <a:effectLst/>
            </a:endParaRPr>
          </a:p>
        </p:txBody>
      </p:sp>
      <p:grpSp>
        <p:nvGrpSpPr>
          <p:cNvPr id="15366" name="Group 40"/>
          <p:cNvGrpSpPr>
            <a:grpSpLocks/>
          </p:cNvGrpSpPr>
          <p:nvPr/>
        </p:nvGrpSpPr>
        <p:grpSpPr bwMode="auto">
          <a:xfrm>
            <a:off x="8740775" y="6345238"/>
            <a:ext cx="396875" cy="503237"/>
            <a:chOff x="90" y="91"/>
            <a:chExt cx="567" cy="708"/>
          </a:xfrm>
        </p:grpSpPr>
        <p:sp>
          <p:nvSpPr>
            <p:cNvPr id="6185" name="Rectangle 41"/>
            <p:cNvSpPr>
              <a:spLocks noChangeAspect="1" noChangeArrowheads="1"/>
            </p:cNvSpPr>
            <p:nvPr/>
          </p:nvSpPr>
          <p:spPr bwMode="auto">
            <a:xfrm>
              <a:off x="90" y="518"/>
              <a:ext cx="284" cy="281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186" name="Rectangle 42"/>
            <p:cNvSpPr>
              <a:spLocks noChangeAspect="1" noChangeArrowheads="1"/>
            </p:cNvSpPr>
            <p:nvPr/>
          </p:nvSpPr>
          <p:spPr bwMode="auto">
            <a:xfrm>
              <a:off x="374" y="234"/>
              <a:ext cx="283" cy="284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187" name="Rectangle 43"/>
            <p:cNvSpPr>
              <a:spLocks noChangeAspect="1" noChangeArrowheads="1"/>
            </p:cNvSpPr>
            <p:nvPr/>
          </p:nvSpPr>
          <p:spPr bwMode="auto">
            <a:xfrm>
              <a:off x="228" y="91"/>
              <a:ext cx="143" cy="141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grpSp>
        <p:nvGrpSpPr>
          <p:cNvPr id="15367" name="Group 3095"/>
          <p:cNvGrpSpPr>
            <a:grpSpLocks/>
          </p:cNvGrpSpPr>
          <p:nvPr/>
        </p:nvGrpSpPr>
        <p:grpSpPr bwMode="auto">
          <a:xfrm>
            <a:off x="6350" y="0"/>
            <a:ext cx="8783638" cy="642938"/>
            <a:chOff x="113" y="572"/>
            <a:chExt cx="5489" cy="555"/>
          </a:xfrm>
        </p:grpSpPr>
        <p:sp>
          <p:nvSpPr>
            <p:cNvPr id="19" name="Rectangle 3096"/>
            <p:cNvSpPr>
              <a:spLocks noChangeAspect="1" noChangeArrowheads="1"/>
            </p:cNvSpPr>
            <p:nvPr/>
          </p:nvSpPr>
          <p:spPr bwMode="auto">
            <a:xfrm>
              <a:off x="392" y="849"/>
              <a:ext cx="294" cy="278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0" name="Rectangle 3097"/>
            <p:cNvSpPr>
              <a:spLocks noChangeAspect="1" noChangeArrowheads="1"/>
            </p:cNvSpPr>
            <p:nvPr/>
          </p:nvSpPr>
          <p:spPr bwMode="auto">
            <a:xfrm>
              <a:off x="678" y="849"/>
              <a:ext cx="290" cy="278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1" name="Rectangle 3098"/>
            <p:cNvSpPr>
              <a:spLocks noChangeAspect="1" noChangeArrowheads="1"/>
            </p:cNvSpPr>
            <p:nvPr/>
          </p:nvSpPr>
          <p:spPr bwMode="auto">
            <a:xfrm>
              <a:off x="940" y="579"/>
              <a:ext cx="290" cy="278"/>
            </a:xfrm>
            <a:prstGeom prst="rect">
              <a:avLst/>
            </a:prstGeom>
            <a:solidFill>
              <a:srgbClr val="E1D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2" name="Rectangle 3099"/>
            <p:cNvSpPr>
              <a:spLocks noChangeAspect="1" noChangeArrowheads="1"/>
            </p:cNvSpPr>
            <p:nvPr/>
          </p:nvSpPr>
          <p:spPr bwMode="auto">
            <a:xfrm>
              <a:off x="671" y="572"/>
              <a:ext cx="294" cy="278"/>
            </a:xfrm>
            <a:prstGeom prst="rect">
              <a:avLst/>
            </a:prstGeom>
            <a:solidFill>
              <a:srgbClr val="FFFF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3" name="Rectangle 3100"/>
            <p:cNvSpPr>
              <a:spLocks noChangeAspect="1" noChangeArrowheads="1"/>
            </p:cNvSpPr>
            <p:nvPr/>
          </p:nvSpPr>
          <p:spPr bwMode="auto">
            <a:xfrm>
              <a:off x="113" y="579"/>
              <a:ext cx="290" cy="278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4" name="Rectangle 3101"/>
            <p:cNvSpPr>
              <a:spLocks noChangeAspect="1" noChangeArrowheads="1"/>
            </p:cNvSpPr>
            <p:nvPr/>
          </p:nvSpPr>
          <p:spPr bwMode="auto">
            <a:xfrm>
              <a:off x="1230" y="849"/>
              <a:ext cx="290" cy="278"/>
            </a:xfrm>
            <a:prstGeom prst="rect">
              <a:avLst/>
            </a:prstGeom>
            <a:solidFill>
              <a:srgbClr val="CC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5" name="Rectangle 3102"/>
            <p:cNvSpPr>
              <a:spLocks noChangeAspect="1" noChangeArrowheads="1"/>
            </p:cNvSpPr>
            <p:nvPr/>
          </p:nvSpPr>
          <p:spPr bwMode="auto">
            <a:xfrm>
              <a:off x="1509" y="849"/>
              <a:ext cx="294" cy="278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6" name="Rectangle 3103"/>
            <p:cNvSpPr>
              <a:spLocks noChangeAspect="1" noChangeArrowheads="1"/>
            </p:cNvSpPr>
            <p:nvPr/>
          </p:nvSpPr>
          <p:spPr bwMode="auto">
            <a:xfrm>
              <a:off x="1509" y="579"/>
              <a:ext cx="294" cy="278"/>
            </a:xfrm>
            <a:prstGeom prst="rect">
              <a:avLst/>
            </a:prstGeom>
            <a:solidFill>
              <a:srgbClr val="FFFF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7" name="Line 3104"/>
            <p:cNvSpPr>
              <a:spLocks noChangeShapeType="1"/>
            </p:cNvSpPr>
            <p:nvPr/>
          </p:nvSpPr>
          <p:spPr bwMode="auto">
            <a:xfrm>
              <a:off x="113" y="845"/>
              <a:ext cx="5489" cy="4"/>
            </a:xfrm>
            <a:prstGeom prst="line">
              <a:avLst/>
            </a:prstGeom>
            <a:noFill/>
            <a:ln w="22225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3" name="Rectangle 2"/>
          <p:cNvSpPr/>
          <p:nvPr/>
        </p:nvSpPr>
        <p:spPr>
          <a:xfrm>
            <a:off x="2601913" y="312738"/>
            <a:ext cx="6542087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95250" algn="ctr" defTabSz="228600">
              <a:buFont typeface="Monotype Sorts" pitchFamily="2" charset="2"/>
              <a:buNone/>
              <a:defRPr/>
            </a:pPr>
            <a:r>
              <a:rPr lang="fr-FR" dirty="0" smtClean="0">
                <a:solidFill>
                  <a:schemeClr val="folHlink"/>
                </a:solidFill>
              </a:rPr>
              <a:t>Projet de catalogue d’actions</a:t>
            </a:r>
            <a:endParaRPr lang="fr-FR" dirty="0">
              <a:solidFill>
                <a:schemeClr val="folHlin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46500" y="39688"/>
            <a:ext cx="482282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95250" algn="ctr" defTabSz="228600">
              <a:buClr>
                <a:srgbClr val="0066FF"/>
              </a:buClr>
              <a:buFont typeface="Monotype Sorts" pitchFamily="2" charset="2"/>
              <a:buNone/>
              <a:defRPr/>
            </a:pPr>
            <a:r>
              <a:rPr lang="fr-FR" sz="2000" dirty="0">
                <a:solidFill>
                  <a:srgbClr val="0066FF"/>
                </a:solidFill>
              </a:rPr>
              <a:t> 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566832"/>
              </p:ext>
            </p:extLst>
          </p:nvPr>
        </p:nvGraphicFramePr>
        <p:xfrm>
          <a:off x="57498" y="1556792"/>
          <a:ext cx="9030146" cy="4753805"/>
        </p:xfrm>
        <a:graphic>
          <a:graphicData uri="http://schemas.openxmlformats.org/drawingml/2006/table">
            <a:tbl>
              <a:tblPr firstRow="1" firstCol="1" bandRow="1"/>
              <a:tblGrid>
                <a:gridCol w="544815"/>
                <a:gridCol w="1686403"/>
                <a:gridCol w="2550456"/>
                <a:gridCol w="1368152"/>
                <a:gridCol w="1440160"/>
                <a:gridCol w="1440160"/>
              </a:tblGrid>
              <a:tr h="7200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Objectifs de développement durable</a:t>
                      </a:r>
                      <a:endParaRPr lang="fr-FR" sz="8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0" marR="53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Mesures contractuelles </a:t>
                      </a:r>
                      <a:endParaRPr lang="fr-FR" sz="8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0" marR="53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Action</a:t>
                      </a:r>
                      <a:endParaRPr lang="fr-FR" sz="8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0" marR="53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Effets attendus</a:t>
                      </a:r>
                      <a:endParaRPr lang="fr-FR" sz="80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0" marR="53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Effets autres</a:t>
                      </a:r>
                      <a:endParaRPr lang="fr-FR" sz="8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0" marR="53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4373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A</a:t>
                      </a:r>
                      <a:endParaRPr lang="fr-FR" sz="9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0" marR="53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i="1" kern="1200" dirty="0">
                          <a:solidFill>
                            <a:srgbClr val="00004D"/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Assurer la conservation des habitats naturels d’intérêt communautaire, en prenant en compte les espèces patrimoniales</a:t>
                      </a:r>
                      <a:endParaRPr lang="fr-F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0" marR="53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A32332 Restauration des laisses de mer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0" marR="53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Nettoyage manuel sélectif</a:t>
                      </a:r>
                      <a:endParaRPr lang="fr-FR" sz="800" b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0" marR="53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Reconstitution de l’habitat « laisses de mer »</a:t>
                      </a:r>
                      <a:endParaRPr lang="fr-FR" sz="800" b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0" marR="53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Conservation flore et faune patrimoniale ( </a:t>
                      </a:r>
                      <a:r>
                        <a:rPr lang="fr-FR" sz="800" b="1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Nébrie</a:t>
                      </a: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, Pourpier de mer…)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0" marR="53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373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A</a:t>
                      </a:r>
                      <a:endParaRPr lang="fr-FR" sz="9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0" marR="53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A32327P Opérations innovantes au profit d’espèces ou d’habitats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0" marR="53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Création d’</a:t>
                      </a:r>
                      <a:r>
                        <a:rPr lang="fr-FR" sz="800" b="1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exclos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0" marR="53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Conservation d’habitats dont « dunes grises » (prioritaire)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Possibilité de retour du Gravelot à collier interrompu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0" marR="53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Protection flore,  faune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0" marR="53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280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B</a:t>
                      </a:r>
                      <a:endParaRPr lang="fr-FR" sz="9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0" marR="53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i="1" kern="1200" dirty="0">
                          <a:solidFill>
                            <a:srgbClr val="00004D"/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 Assurer la conservation des espèces d’intérêt communautaire</a:t>
                      </a:r>
                      <a:endParaRPr lang="fr-F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0" marR="53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F22702 Création ou rétablissement de mares forestières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0" marR="53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Création de mares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0" marR="53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Possibilité d’accueil de Pélobate cultripède</a:t>
                      </a:r>
                      <a:endParaRPr lang="fr-FR" sz="800" b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Apparition habitat « humide »</a:t>
                      </a:r>
                      <a:endParaRPr lang="fr-FR" sz="800" b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0" marR="53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Diversification flore/faune</a:t>
                      </a:r>
                      <a:endParaRPr lang="fr-FR" sz="800" b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0" marR="53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74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B</a:t>
                      </a:r>
                      <a:endParaRPr lang="fr-FR" sz="9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0" marR="53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F22701 Création ou rétablissement de clairières ou landes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(NB pour les pare-feu, on peut aussi s’appuyer sur F22713 Opérations innovantes au profit d’espèces ou d’habitats)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0" marR="53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Maintien de milieux ouverts :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- fauche de lisière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- ouverture et maintien de clairières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- pare-feu végétalisés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0" marR="53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Apparition d’habitats (pelouses annuelles, dune grise, lande sèche…)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0" marR="53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Apparition d’espèces patrimoniales (Romulée à bulbe, orchidacées…)</a:t>
                      </a:r>
                      <a:endParaRPr lang="fr-FR" sz="800" b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Terrain de chasse (Chiroptères…)</a:t>
                      </a:r>
                      <a:endParaRPr lang="fr-FR" sz="800" b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0" marR="53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466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B</a:t>
                      </a:r>
                      <a:endParaRPr lang="fr-FR" sz="9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0" marR="53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A32320P et R Chantier d’élimination ou de limitation d’une espèce indésirable (dune)</a:t>
                      </a:r>
                      <a:endParaRPr lang="fr-FR" sz="800" b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F22711 Chantier d’élimination ou de limitation d’une espèce indésirable (forêt)</a:t>
                      </a:r>
                      <a:endParaRPr lang="fr-FR" sz="800" b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0" marR="53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Contrôle d’espèces invasives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(cibles : </a:t>
                      </a:r>
                      <a:r>
                        <a:rPr lang="fr-FR" sz="800" b="1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Baccharis</a:t>
                      </a: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, Herbe de la Pampa…)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0" marR="53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Conservation des habitats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0" marR="53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Retour de diversité ? Protection d’espèces d’intérêt communautaire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0" marR="53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280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C</a:t>
                      </a:r>
                      <a:endParaRPr lang="fr-FR" sz="9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0" marR="53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i="1" kern="1200" dirty="0">
                          <a:solidFill>
                            <a:srgbClr val="00004D"/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 Prendre en compte le contexte socio-économique, afin de réduire les impacts sur les milieux et espèces</a:t>
                      </a:r>
                      <a:endParaRPr lang="fr-F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0" marR="53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A32329 Lutte contre l’érosion des milieux dunaires de la ceinture littorale, des plages et de l’arrière-plage.</a:t>
                      </a:r>
                      <a:endParaRPr lang="fr-FR" sz="800" b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A32326P Aménagements visant à informer les usagers</a:t>
                      </a:r>
                      <a:endParaRPr lang="fr-FR" sz="800" b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0" marR="53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Mise en défens, signalétique</a:t>
                      </a:r>
                      <a:endParaRPr lang="fr-FR" sz="800" b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0" marR="53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Conservation des habitats dunaires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0" marR="53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Conservation des espèces patrimoniales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Objectif pédagogique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0" marR="53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280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C</a:t>
                      </a:r>
                      <a:endParaRPr lang="fr-FR" sz="9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0" marR="53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F22714 Investissements visant à informer les usagers de la forêt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0" marR="53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Mise en défens, signalétique en milieu boisé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0" marR="53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Conservation des habitats dune boisée</a:t>
                      </a:r>
                      <a:endParaRPr lang="fr-FR" sz="800" b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0" marR="53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Conservation des espèces patrimoniales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Objectif pédagogique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0" marR="53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460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C</a:t>
                      </a:r>
                      <a:endParaRPr lang="fr-FR" sz="9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0" marR="53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Voir A32327P Opérations innovantes au profit d’espèces ou d’habitats</a:t>
                      </a:r>
                      <a:endParaRPr lang="fr-FR" sz="800" b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0" marR="53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Nettoyage manuel sélectif de la dune</a:t>
                      </a:r>
                      <a:endParaRPr lang="fr-FR" sz="800" b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0" marR="53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Conservation d’habitats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0" marR="53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Limitation de la pollution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Aspect paysager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480" marR="53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47921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Papyrus" pitchFamily="66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Papyrus" pitchFamily="66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Papyrus" pitchFamily="66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Papyrus" pitchFamily="66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Papyru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Papyru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Papyru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Papyru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Monotype Sorts" pitchFamily="2" charset="2"/>
              <a:buChar char="n"/>
              <a:defRPr kumimoji="1" sz="2800">
                <a:solidFill>
                  <a:schemeClr val="tx1"/>
                </a:solidFill>
                <a:latin typeface="Papyrus" pitchFamily="66" charset="0"/>
              </a:defRPr>
            </a:lvl9pPr>
          </a:lstStyle>
          <a:p>
            <a:fld id="{C9CA5FC4-A84E-4772-859D-847FFC30A7E6}" type="slidenum">
              <a:rPr kumimoji="0" lang="fr-FR" sz="1400" smtClean="0">
                <a:latin typeface="Times New Roman" pitchFamily="18" charset="0"/>
              </a:rPr>
              <a:pPr/>
              <a:t>9</a:t>
            </a:fld>
            <a:endParaRPr kumimoji="0" lang="fr-FR" sz="1400" smtClean="0">
              <a:latin typeface="Times New Roman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51670"/>
            <a:ext cx="9144000" cy="511175"/>
          </a:xfrm>
        </p:spPr>
        <p:txBody>
          <a:bodyPr wrap="none"/>
          <a:lstStyle/>
          <a:p>
            <a:pPr marL="95250" indent="0" algn="ctr" defTabSz="228600"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fr-FR" sz="1800" i="1" dirty="0" smtClean="0">
                <a:solidFill>
                  <a:srgbClr val="FF9900"/>
                </a:solidFill>
                <a:latin typeface="Papyrus" pitchFamily="66" charset="0"/>
              </a:rPr>
              <a:t>Site de Seignosse (y compris dans périmètre étendu sur Soustons)</a:t>
            </a:r>
          </a:p>
          <a:p>
            <a:pPr marL="95250" indent="0" algn="ctr" defTabSz="228600">
              <a:lnSpc>
                <a:spcPct val="90000"/>
              </a:lnSpc>
              <a:buFont typeface="Monotype Sorts" pitchFamily="2" charset="2"/>
              <a:buNone/>
              <a:defRPr/>
            </a:pPr>
            <a:endParaRPr lang="fr-FR" sz="1800" i="1" dirty="0" smtClean="0">
              <a:solidFill>
                <a:schemeClr val="bg2"/>
              </a:solidFill>
              <a:latin typeface="Papyrus" pitchFamily="66" charset="0"/>
              <a:sym typeface="Wingdings" pitchFamily="2" charset="2"/>
            </a:endParaRPr>
          </a:p>
        </p:txBody>
      </p:sp>
      <p:pic>
        <p:nvPicPr>
          <p:cNvPr id="15364" name="Picture 13" descr="LOGOCOU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94450"/>
            <a:ext cx="1065213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39"/>
          <p:cNvSpPr>
            <a:spLocks noChangeArrowheads="1"/>
          </p:cNvSpPr>
          <p:nvPr/>
        </p:nvSpPr>
        <p:spPr bwMode="auto">
          <a:xfrm>
            <a:off x="4932363" y="88900"/>
            <a:ext cx="1841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fr-FR" sz="1600">
              <a:solidFill>
                <a:srgbClr val="99CC00"/>
              </a:solidFill>
              <a:effectLst/>
            </a:endParaRPr>
          </a:p>
        </p:txBody>
      </p:sp>
      <p:grpSp>
        <p:nvGrpSpPr>
          <p:cNvPr id="15366" name="Group 40"/>
          <p:cNvGrpSpPr>
            <a:grpSpLocks/>
          </p:cNvGrpSpPr>
          <p:nvPr/>
        </p:nvGrpSpPr>
        <p:grpSpPr bwMode="auto">
          <a:xfrm>
            <a:off x="8740775" y="6345238"/>
            <a:ext cx="396875" cy="503237"/>
            <a:chOff x="90" y="91"/>
            <a:chExt cx="567" cy="708"/>
          </a:xfrm>
        </p:grpSpPr>
        <p:sp>
          <p:nvSpPr>
            <p:cNvPr id="6185" name="Rectangle 41"/>
            <p:cNvSpPr>
              <a:spLocks noChangeAspect="1" noChangeArrowheads="1"/>
            </p:cNvSpPr>
            <p:nvPr/>
          </p:nvSpPr>
          <p:spPr bwMode="auto">
            <a:xfrm>
              <a:off x="90" y="518"/>
              <a:ext cx="284" cy="281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186" name="Rectangle 42"/>
            <p:cNvSpPr>
              <a:spLocks noChangeAspect="1" noChangeArrowheads="1"/>
            </p:cNvSpPr>
            <p:nvPr/>
          </p:nvSpPr>
          <p:spPr bwMode="auto">
            <a:xfrm>
              <a:off x="374" y="234"/>
              <a:ext cx="283" cy="284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187" name="Rectangle 43"/>
            <p:cNvSpPr>
              <a:spLocks noChangeAspect="1" noChangeArrowheads="1"/>
            </p:cNvSpPr>
            <p:nvPr/>
          </p:nvSpPr>
          <p:spPr bwMode="auto">
            <a:xfrm>
              <a:off x="228" y="91"/>
              <a:ext cx="143" cy="141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grpSp>
        <p:nvGrpSpPr>
          <p:cNvPr id="15367" name="Group 3095"/>
          <p:cNvGrpSpPr>
            <a:grpSpLocks/>
          </p:cNvGrpSpPr>
          <p:nvPr/>
        </p:nvGrpSpPr>
        <p:grpSpPr bwMode="auto">
          <a:xfrm>
            <a:off x="6350" y="0"/>
            <a:ext cx="8783638" cy="642938"/>
            <a:chOff x="113" y="572"/>
            <a:chExt cx="5489" cy="555"/>
          </a:xfrm>
        </p:grpSpPr>
        <p:sp>
          <p:nvSpPr>
            <p:cNvPr id="19" name="Rectangle 3096"/>
            <p:cNvSpPr>
              <a:spLocks noChangeAspect="1" noChangeArrowheads="1"/>
            </p:cNvSpPr>
            <p:nvPr/>
          </p:nvSpPr>
          <p:spPr bwMode="auto">
            <a:xfrm>
              <a:off x="392" y="849"/>
              <a:ext cx="294" cy="278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0" name="Rectangle 3097"/>
            <p:cNvSpPr>
              <a:spLocks noChangeAspect="1" noChangeArrowheads="1"/>
            </p:cNvSpPr>
            <p:nvPr/>
          </p:nvSpPr>
          <p:spPr bwMode="auto">
            <a:xfrm>
              <a:off x="678" y="849"/>
              <a:ext cx="290" cy="278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1" name="Rectangle 3098"/>
            <p:cNvSpPr>
              <a:spLocks noChangeAspect="1" noChangeArrowheads="1"/>
            </p:cNvSpPr>
            <p:nvPr/>
          </p:nvSpPr>
          <p:spPr bwMode="auto">
            <a:xfrm>
              <a:off x="940" y="579"/>
              <a:ext cx="290" cy="278"/>
            </a:xfrm>
            <a:prstGeom prst="rect">
              <a:avLst/>
            </a:prstGeom>
            <a:solidFill>
              <a:srgbClr val="E1D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2" name="Rectangle 3099"/>
            <p:cNvSpPr>
              <a:spLocks noChangeAspect="1" noChangeArrowheads="1"/>
            </p:cNvSpPr>
            <p:nvPr/>
          </p:nvSpPr>
          <p:spPr bwMode="auto">
            <a:xfrm>
              <a:off x="671" y="572"/>
              <a:ext cx="294" cy="278"/>
            </a:xfrm>
            <a:prstGeom prst="rect">
              <a:avLst/>
            </a:prstGeom>
            <a:solidFill>
              <a:srgbClr val="FFFF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3" name="Rectangle 3100"/>
            <p:cNvSpPr>
              <a:spLocks noChangeAspect="1" noChangeArrowheads="1"/>
            </p:cNvSpPr>
            <p:nvPr/>
          </p:nvSpPr>
          <p:spPr bwMode="auto">
            <a:xfrm>
              <a:off x="113" y="579"/>
              <a:ext cx="290" cy="278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4" name="Rectangle 3101"/>
            <p:cNvSpPr>
              <a:spLocks noChangeAspect="1" noChangeArrowheads="1"/>
            </p:cNvSpPr>
            <p:nvPr/>
          </p:nvSpPr>
          <p:spPr bwMode="auto">
            <a:xfrm>
              <a:off x="1230" y="849"/>
              <a:ext cx="290" cy="278"/>
            </a:xfrm>
            <a:prstGeom prst="rect">
              <a:avLst/>
            </a:prstGeom>
            <a:solidFill>
              <a:srgbClr val="CC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5" name="Rectangle 3102"/>
            <p:cNvSpPr>
              <a:spLocks noChangeAspect="1" noChangeArrowheads="1"/>
            </p:cNvSpPr>
            <p:nvPr/>
          </p:nvSpPr>
          <p:spPr bwMode="auto">
            <a:xfrm>
              <a:off x="1509" y="849"/>
              <a:ext cx="294" cy="278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6" name="Rectangle 3103"/>
            <p:cNvSpPr>
              <a:spLocks noChangeAspect="1" noChangeArrowheads="1"/>
            </p:cNvSpPr>
            <p:nvPr/>
          </p:nvSpPr>
          <p:spPr bwMode="auto">
            <a:xfrm>
              <a:off x="1509" y="579"/>
              <a:ext cx="294" cy="278"/>
            </a:xfrm>
            <a:prstGeom prst="rect">
              <a:avLst/>
            </a:prstGeom>
            <a:solidFill>
              <a:srgbClr val="FFFF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7" name="Line 3104"/>
            <p:cNvSpPr>
              <a:spLocks noChangeShapeType="1"/>
            </p:cNvSpPr>
            <p:nvPr/>
          </p:nvSpPr>
          <p:spPr bwMode="auto">
            <a:xfrm>
              <a:off x="113" y="845"/>
              <a:ext cx="5489" cy="4"/>
            </a:xfrm>
            <a:prstGeom prst="line">
              <a:avLst/>
            </a:prstGeom>
            <a:noFill/>
            <a:ln w="22225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3" name="Rectangle 2"/>
          <p:cNvSpPr/>
          <p:nvPr/>
        </p:nvSpPr>
        <p:spPr>
          <a:xfrm>
            <a:off x="2601913" y="246857"/>
            <a:ext cx="6542087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95250" algn="ctr" defTabSz="228600">
              <a:buFont typeface="Monotype Sorts" pitchFamily="2" charset="2"/>
              <a:buNone/>
              <a:defRPr/>
            </a:pPr>
            <a:r>
              <a:rPr lang="fr-FR" dirty="0" smtClean="0">
                <a:solidFill>
                  <a:schemeClr val="folHlink"/>
                </a:solidFill>
              </a:rPr>
              <a:t>Projet de catalogue d’actions</a:t>
            </a:r>
            <a:endParaRPr lang="fr-FR" dirty="0">
              <a:solidFill>
                <a:schemeClr val="folHlin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46500" y="39688"/>
            <a:ext cx="482282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95250" algn="ctr" defTabSz="228600">
              <a:buClr>
                <a:srgbClr val="0066FF"/>
              </a:buClr>
              <a:buFont typeface="Monotype Sorts" pitchFamily="2" charset="2"/>
              <a:buNone/>
              <a:defRPr/>
            </a:pPr>
            <a:r>
              <a:rPr lang="fr-FR" sz="2000" dirty="0">
                <a:solidFill>
                  <a:srgbClr val="0066FF"/>
                </a:solidFill>
              </a:rPr>
              <a:t> </a:t>
            </a: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2534"/>
              </p:ext>
            </p:extLst>
          </p:nvPr>
        </p:nvGraphicFramePr>
        <p:xfrm>
          <a:off x="16894" y="967133"/>
          <a:ext cx="9021712" cy="5412870"/>
        </p:xfrm>
        <a:graphic>
          <a:graphicData uri="http://schemas.openxmlformats.org/drawingml/2006/table">
            <a:tbl>
              <a:tblPr firstRow="1" firstCol="1" bandRow="1"/>
              <a:tblGrid>
                <a:gridCol w="424352"/>
                <a:gridCol w="1322442"/>
                <a:gridCol w="2234358"/>
                <a:gridCol w="936104"/>
                <a:gridCol w="1152128"/>
                <a:gridCol w="1440160"/>
                <a:gridCol w="1512168"/>
              </a:tblGrid>
              <a:tr h="12385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Objectifs de développement durable</a:t>
                      </a:r>
                      <a:endParaRPr lang="fr-FR" sz="8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51" marR="53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Mesures contractuelles </a:t>
                      </a:r>
                      <a:endParaRPr lang="fr-FR" sz="8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51" marR="53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Objectif</a:t>
                      </a:r>
                      <a:endParaRPr lang="fr-FR" sz="8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51" marR="53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Action</a:t>
                      </a:r>
                      <a:endParaRPr lang="fr-FR" sz="8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51" marR="53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Effets attendus</a:t>
                      </a:r>
                      <a:endParaRPr lang="fr-FR" sz="8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51" marR="53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Effets autres</a:t>
                      </a:r>
                      <a:endParaRPr lang="fr-FR" sz="8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51" marR="53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5504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A</a:t>
                      </a:r>
                      <a:endParaRPr lang="fr-FR" sz="9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51" marR="53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i="1" kern="1200" dirty="0">
                          <a:solidFill>
                            <a:srgbClr val="00004D"/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Assurer la conservation des habitats naturels d’intérêt communautaire, en prenant en compte les espèces patrimoniales</a:t>
                      </a:r>
                      <a:endParaRPr lang="fr-F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fr-F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51" marR="53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A32332 Restauration des laisses de mer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51" marR="53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Protection des laisses de mer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51" marR="53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Nettoyage manuel sélectif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51" marR="53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Reconstitution de l’habitat « laisses de mer »</a:t>
                      </a:r>
                      <a:endParaRPr lang="fr-FR" sz="800" b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51" marR="53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Conservation Euphorbia péplis</a:t>
                      </a:r>
                      <a:endParaRPr lang="fr-FR" sz="800" b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Conservation flore et faune patrimoniale ( Nébrie, Pourpier de mer…)</a:t>
                      </a:r>
                      <a:endParaRPr lang="fr-FR" sz="800" b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51" marR="53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60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A</a:t>
                      </a:r>
                      <a:endParaRPr lang="fr-FR" sz="9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51" marR="53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A32327P Opérations innovantes au profit d’espèces ou d’habitats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51" marR="53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Protection des habitats dunaires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51" marR="53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Création d’</a:t>
                      </a:r>
                      <a:r>
                        <a:rPr lang="fr-FR" sz="800" b="1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exclos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51" marR="53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Conservation d’habitats dont « dunes grises » (prioritaire)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Possibilité de retour du Gravelot à collier interrompu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51" marR="53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Protection flore (Corbeille d’or…), faune (Lézard ocellé…)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51" marR="53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504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B</a:t>
                      </a:r>
                      <a:endParaRPr lang="fr-FR" sz="9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51" marR="53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i="1" kern="1200" dirty="0">
                          <a:solidFill>
                            <a:srgbClr val="00004D"/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 Assurer la conservation des espèces d’intérêt communautaire</a:t>
                      </a:r>
                      <a:endParaRPr lang="fr-F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fr-F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51" marR="53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F22702 Création ou rétablissement de mares forestières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51" marR="53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Réhabilitation d’habitats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51" marR="53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Création de mares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51" marR="53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Possibilité d’accueil de Cistude, Pélobate cultripède…</a:t>
                      </a:r>
                      <a:endParaRPr lang="fr-FR" sz="800" b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Apparition habitat « humide »</a:t>
                      </a:r>
                      <a:endParaRPr lang="fr-FR" sz="800" b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51" marR="53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Diversification flore/faune</a:t>
                      </a:r>
                      <a:endParaRPr lang="fr-FR" sz="800" b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51" marR="53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60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B</a:t>
                      </a:r>
                      <a:endParaRPr lang="fr-FR" sz="9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51" marR="53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F22701 Création ou rétablissement de clairières ou landes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(NB pour les pare-feu, on peut aussi s’appuyer sur F22713 Opérations innovantes au profit d’espèces ou d’habitats)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51" marR="53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Réhabilitation d’habitats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51" marR="53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Maintien de milieux ouverts :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- fauche de lisière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- ouverture et maintien de clairières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- pare-feu végétalisés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51" marR="53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Apparition d’habitats (pelouses annuelles, dune grise, lande sèche…)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Espèces ciblées : Engoulement d’Europe, </a:t>
                      </a:r>
                      <a:r>
                        <a:rPr lang="fr-FR" sz="800" b="1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Cricaète</a:t>
                      </a: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800" b="1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Jean-le</a:t>
                      </a: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 blanc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51" marR="53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Apparition d’espèces patrimoniales (</a:t>
                      </a:r>
                      <a:r>
                        <a:rPr lang="fr-FR" sz="800" b="1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Romulée</a:t>
                      </a: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 à bulbe, orchidacées…)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Terrain de chasse (Chiroptères…)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51" marR="53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60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B</a:t>
                      </a:r>
                      <a:endParaRPr lang="fr-FR" sz="9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51" marR="53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A32320P et R Chantier d’élimination ou de limitation d’une espèce indésirable (dune)</a:t>
                      </a:r>
                      <a:endParaRPr lang="fr-FR" sz="800" b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F22711 Chantier d’élimination ou de limitation d’une espèce indésirable (forêt)</a:t>
                      </a:r>
                      <a:endParaRPr lang="fr-FR" sz="800" b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51" marR="53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Réhabilitation d’habitats</a:t>
                      </a:r>
                      <a:endParaRPr lang="fr-FR" sz="800" b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51" marR="53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Contrôle d’espèces invasives</a:t>
                      </a:r>
                      <a:endParaRPr lang="fr-FR" sz="800" b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(cibles : Baccharis, Séneçon du Cap, Herbe de la Pampa…)</a:t>
                      </a:r>
                      <a:endParaRPr lang="fr-FR" sz="800" b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51" marR="53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Conservation des habitats (dune blanche, dune grise, 2180…)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51" marR="53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Retour de diversité, protection des espèces d’intérêt communautaire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51" marR="53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02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C</a:t>
                      </a:r>
                      <a:endParaRPr lang="fr-FR" sz="9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51" marR="53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i="1" kern="1200" dirty="0">
                          <a:solidFill>
                            <a:srgbClr val="00004D"/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 Prendre en compte le contexte socio-économique, afin de réduire les impacts sur les milieux et espèces</a:t>
                      </a:r>
                      <a:endParaRPr lang="fr-F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51" marR="53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A32329 Lutte contre l’érosion des milieux dunaires ; A32326P Aménagements visant à informer les usagers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51" marR="53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Protection des habitats dunaires</a:t>
                      </a:r>
                      <a:endParaRPr lang="fr-FR" sz="800" b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51" marR="53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Mise en défens, signalétique</a:t>
                      </a:r>
                      <a:endParaRPr lang="fr-FR" sz="800" b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51" marR="53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Conservation des habitats dunaires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51" marR="53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Conservation des espèces patrimoniales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Objectif pédagogique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51" marR="53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302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C</a:t>
                      </a:r>
                      <a:endParaRPr lang="fr-FR" sz="9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51" marR="53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F22714 Investissements visant à informer les usagers de la forêt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51" marR="53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Protection des habitats en dune boisée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51" marR="53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Mise en défens, signalétique en milieu boisé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51" marR="53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Conservation des habitats dune boisée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51" marR="53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Conservation des espèces patrimoniales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Objectif pédagogique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51" marR="53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477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C</a:t>
                      </a:r>
                      <a:endParaRPr lang="fr-FR" sz="9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51" marR="53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Voir A32327P Opérations innovantes au profit d’espèces ou d’habitats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51" marR="53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Réhabilitation d’habitats</a:t>
                      </a:r>
                      <a:endParaRPr lang="fr-FR" sz="800" b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51" marR="53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Nettoyage manuel sélectif de la dune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51" marR="53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Conservation d’habitats</a:t>
                      </a:r>
                      <a:endParaRPr lang="fr-FR" sz="800" b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 </a:t>
                      </a:r>
                      <a:endParaRPr lang="fr-FR" sz="800" b="1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51" marR="53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Limitation de la pollution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Aspect paysager</a:t>
                      </a:r>
                      <a:endParaRPr lang="fr-FR" sz="800" b="1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51" marR="53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04020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ourbillon">
  <a:themeElements>
    <a:clrScheme name="">
      <a:dk1>
        <a:srgbClr val="FFCC00"/>
      </a:dk1>
      <a:lt1>
        <a:srgbClr val="FFFFCC"/>
      </a:lt1>
      <a:dk2>
        <a:srgbClr val="0033CC"/>
      </a:dk2>
      <a:lt2>
        <a:srgbClr val="000066"/>
      </a:lt2>
      <a:accent1>
        <a:srgbClr val="CC99FF"/>
      </a:accent1>
      <a:accent2>
        <a:srgbClr val="9999FF"/>
      </a:accent2>
      <a:accent3>
        <a:srgbClr val="FFFFE2"/>
      </a:accent3>
      <a:accent4>
        <a:srgbClr val="DAAE00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Tourbillon.po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75000"/>
          <a:buFont typeface="Monotype Sorts" pitchFamily="2" charset="2"/>
          <a:buChar char="n"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apyru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75000"/>
          <a:buFont typeface="Monotype Sorts" pitchFamily="2" charset="2"/>
          <a:buChar char="n"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apyrus" pitchFamily="66" charset="0"/>
          </a:defRPr>
        </a:defPPr>
      </a:lstStyle>
    </a:lnDef>
  </a:objectDefaults>
  <a:extraClrSchemeLst>
    <a:extraClrScheme>
      <a:clrScheme name="Tourbillon.pot 1">
        <a:dk1>
          <a:srgbClr val="000066"/>
        </a:dk1>
        <a:lt1>
          <a:srgbClr val="CCEC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urbillon.pot 2">
        <a:dk1>
          <a:srgbClr val="000066"/>
        </a:dk1>
        <a:lt1>
          <a:srgbClr val="CCEC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urbillon.po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Balance</Template>
  <TotalTime>5037</TotalTime>
  <Words>2395</Words>
  <Application>Microsoft Office PowerPoint</Application>
  <PresentationFormat>Affichage à l'écran (4:3)</PresentationFormat>
  <Paragraphs>464</Paragraphs>
  <Slides>13</Slides>
  <Notes>13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Tourbillon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Comité de pilotage N°2 DOCOB dunes littorales L02, L03 et L04</dc:title>
  <dc:creator>ONF</dc:creator>
  <cp:lastModifiedBy>Gilles GRANEREAU</cp:lastModifiedBy>
  <cp:revision>184</cp:revision>
  <cp:lastPrinted>2011-06-20T07:23:38Z</cp:lastPrinted>
  <dcterms:created xsi:type="dcterms:W3CDTF">2003-11-21T07:44:10Z</dcterms:created>
  <dcterms:modified xsi:type="dcterms:W3CDTF">2013-09-24T08:01:56Z</dcterms:modified>
</cp:coreProperties>
</file>